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1" r:id="rId1"/>
  </p:sldMasterIdLst>
  <p:notesMasterIdLst>
    <p:notesMasterId r:id="rId47"/>
  </p:notesMasterIdLst>
  <p:sldIdLst>
    <p:sldId id="256" r:id="rId2"/>
    <p:sldId id="260" r:id="rId3"/>
    <p:sldId id="272" r:id="rId4"/>
    <p:sldId id="277" r:id="rId5"/>
    <p:sldId id="278" r:id="rId6"/>
    <p:sldId id="308" r:id="rId7"/>
    <p:sldId id="280" r:id="rId8"/>
    <p:sldId id="279" r:id="rId9"/>
    <p:sldId id="313" r:id="rId10"/>
    <p:sldId id="262" r:id="rId11"/>
    <p:sldId id="261" r:id="rId12"/>
    <p:sldId id="309" r:id="rId13"/>
    <p:sldId id="258" r:id="rId14"/>
    <p:sldId id="263" r:id="rId15"/>
    <p:sldId id="264" r:id="rId16"/>
    <p:sldId id="315" r:id="rId17"/>
    <p:sldId id="266" r:id="rId18"/>
    <p:sldId id="267" r:id="rId19"/>
    <p:sldId id="268" r:id="rId20"/>
    <p:sldId id="270" r:id="rId21"/>
    <p:sldId id="271" r:id="rId22"/>
    <p:sldId id="274" r:id="rId23"/>
    <p:sldId id="284" r:id="rId24"/>
    <p:sldId id="283" r:id="rId25"/>
    <p:sldId id="289" r:id="rId26"/>
    <p:sldId id="285" r:id="rId27"/>
    <p:sldId id="286" r:id="rId28"/>
    <p:sldId id="288" r:id="rId29"/>
    <p:sldId id="290" r:id="rId30"/>
    <p:sldId id="305" r:id="rId31"/>
    <p:sldId id="291" r:id="rId32"/>
    <p:sldId id="293" r:id="rId33"/>
    <p:sldId id="294" r:id="rId34"/>
    <p:sldId id="275" r:id="rId35"/>
    <p:sldId id="302" r:id="rId36"/>
    <p:sldId id="303" r:id="rId37"/>
    <p:sldId id="314" r:id="rId38"/>
    <p:sldId id="304" r:id="rId39"/>
    <p:sldId id="317" r:id="rId40"/>
    <p:sldId id="276" r:id="rId41"/>
    <p:sldId id="310" r:id="rId42"/>
    <p:sldId id="311" r:id="rId43"/>
    <p:sldId id="312" r:id="rId44"/>
    <p:sldId id="296" r:id="rId45"/>
    <p:sldId id="31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1" autoAdjust="0"/>
    <p:restoredTop sz="90364" autoAdjust="0"/>
  </p:normalViewPr>
  <p:slideViewPr>
    <p:cSldViewPr snapToGrid="0" snapToObjects="1">
      <p:cViewPr varScale="1">
        <p:scale>
          <a:sx n="103" d="100"/>
          <a:sy n="103" d="100"/>
        </p:scale>
        <p:origin x="2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FA055-0F2D-984C-AF9A-DEC57B7B74D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2F158-35AF-BC42-AF22-60AEA718E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01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19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#2-a:</a:t>
            </a:r>
            <a:r>
              <a:rPr lang="en-US" dirty="0"/>
              <a:t>“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Analytical Engine weaves algebraic patterns just as the Jacquard loom weaves flowers and leaves.” –Ada Lovelace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Born 1815, Died 1852</a:t>
            </a:r>
            <a:b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1833: Babbage met Lovelace when she was 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0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#2-a:</a:t>
            </a:r>
            <a:r>
              <a:rPr lang="en-US" dirty="0"/>
              <a:t>Each vacuum tube could be </a:t>
            </a:r>
            <a:r>
              <a:rPr lang="en-US" b="1" dirty="0"/>
              <a:t>on</a:t>
            </a:r>
            <a:r>
              <a:rPr lang="en-US" dirty="0"/>
              <a:t> (1) or </a:t>
            </a:r>
            <a:r>
              <a:rPr lang="en-US" b="1" dirty="0"/>
              <a:t>off</a:t>
            </a:r>
            <a:r>
              <a:rPr lang="en-US" dirty="0"/>
              <a:t> (0) to represent bits of numbers; </a:t>
            </a:r>
            <a:r>
              <a:rPr lang="en-US" i="1" dirty="0"/>
              <a:t>demonstrate adding in binary;</a:t>
            </a:r>
            <a:br>
              <a:rPr lang="en-US" i="1" dirty="0"/>
            </a:br>
            <a:r>
              <a:rPr lang="en-US" i="1" dirty="0"/>
              <a:t>discuss binary math, </a:t>
            </a:r>
            <a:r>
              <a:rPr lang="en-US" b="1" i="1" dirty="0"/>
              <a:t>input</a:t>
            </a:r>
            <a:r>
              <a:rPr lang="en-US" i="1" dirty="0"/>
              <a:t>, </a:t>
            </a:r>
            <a:r>
              <a:rPr lang="en-US" b="1" i="1" dirty="0"/>
              <a:t>storage</a:t>
            </a:r>
            <a:r>
              <a:rPr lang="en-US" i="1" dirty="0"/>
              <a:t>, </a:t>
            </a:r>
            <a:r>
              <a:rPr lang="en-US" b="1" i="1" dirty="0"/>
              <a:t>processing</a:t>
            </a:r>
            <a:r>
              <a:rPr lang="en-US" i="1" dirty="0"/>
              <a:t>, and </a:t>
            </a:r>
            <a:r>
              <a:rPr lang="en-US" b="1" i="1" dirty="0"/>
              <a:t>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0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ASCII</a:t>
            </a:r>
            <a:r>
              <a:rPr lang="en-US" baseline="0" dirty="0"/>
              <a:t> CODE – how ones and zero translate to letters,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20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#2-a: </a:t>
            </a:r>
            <a:r>
              <a:rPr lang="en-US" dirty="0"/>
              <a:t>Early innovator</a:t>
            </a:r>
            <a:r>
              <a:rPr lang="en-US" baseline="0" dirty="0"/>
              <a:t> in game development; discuss conditions, branching, loops, functions, re-use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2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#2-a&amp;b:</a:t>
            </a:r>
            <a:r>
              <a:rPr lang="en-US" dirty="0"/>
              <a:t>Exclusive to the hardware (not at all portable); translated to binary, just like higher-level languages are translated to 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54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#2-a&amp;b:</a:t>
            </a:r>
            <a:r>
              <a:rPr lang="en-US" dirty="0"/>
              <a:t>Early innovator</a:t>
            </a:r>
            <a:r>
              <a:rPr lang="en-US" baseline="0" dirty="0"/>
              <a:t> in creating linkers (compiles multiple files together), machine-independent programming languages, and </a:t>
            </a:r>
            <a:r>
              <a:rPr lang="en-US" baseline="0" dirty="0" err="1"/>
              <a:t>COmmon</a:t>
            </a:r>
            <a:r>
              <a:rPr lang="en-US" baseline="0" dirty="0"/>
              <a:t> Business-Oriented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44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#2-b:</a:t>
            </a:r>
            <a:r>
              <a:rPr lang="en-US" dirty="0"/>
              <a:t>Everything eventual gets “compiled” down to assembly and then binary that can be processed by the microprocessor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7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Requirement #2-b:</a:t>
            </a:r>
            <a:r>
              <a:rPr lang="en-US" sz="1600" dirty="0"/>
              <a:t> recap high-level languages</a:t>
            </a:r>
            <a:endParaRPr lang="en-US" sz="1600" b="1" i="1" kern="12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62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#2-b:</a:t>
            </a:r>
            <a:r>
              <a:rPr lang="en-US" dirty="0"/>
              <a:t> Discuss polymorphism/ walk() function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14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#3-a: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PLC =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rogrammable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ogic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 scout to provide instructions on making a sandwich.</a:t>
            </a:r>
            <a:r>
              <a:rPr lang="en-US" baseline="0" dirty="0"/>
              <a:t> Point out missing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56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#3-a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6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#2-b:</a:t>
            </a:r>
            <a:r>
              <a:rPr lang="en-US" dirty="0"/>
              <a:t> Quick review of how hex relates to binary, assembly uses hex, C, etc. compiles to 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72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73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#3-b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8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#3-a:</a:t>
            </a:r>
            <a:r>
              <a:rPr lang="en-US" dirty="0"/>
              <a:t> restate languages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21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#3-a:</a:t>
            </a:r>
            <a:r>
              <a:rPr lang="en-US" dirty="0"/>
              <a:t> restate language used 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72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#3-a: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80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White: </a:t>
            </a:r>
            <a:r>
              <a:rPr lang="en-US" b="1" dirty="0"/>
              <a:t>HTML</a:t>
            </a:r>
            <a:r>
              <a:rPr lang="en-US" dirty="0"/>
              <a:t>; Yellow: </a:t>
            </a:r>
            <a:r>
              <a:rPr lang="en-US" b="1" dirty="0"/>
              <a:t>CSS</a:t>
            </a:r>
            <a:r>
              <a:rPr lang="en-US" dirty="0"/>
              <a:t>; Blue: </a:t>
            </a:r>
            <a:r>
              <a:rPr lang="en-US" b="1" dirty="0"/>
              <a:t>JavaScript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6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websites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85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relational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#1-b: </a:t>
            </a:r>
            <a:r>
              <a:rPr lang="en-US" dirty="0"/>
              <a:t>All scouting activities start with safety!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77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#4-a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8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#4-a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5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#4-a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56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#4-a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96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#4-a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43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#4-b:</a:t>
            </a:r>
            <a:r>
              <a:rPr lang="en-US" b="0" dirty="0"/>
              <a:t> Make the analogy of </a:t>
            </a:r>
            <a:r>
              <a:rPr lang="en-US" b="0" i="1" dirty="0"/>
              <a:t>owning</a:t>
            </a:r>
            <a:r>
              <a:rPr lang="en-US" b="0" dirty="0"/>
              <a:t> a home versus </a:t>
            </a:r>
            <a:r>
              <a:rPr lang="en-US" b="0" i="1" dirty="0"/>
              <a:t>renting</a:t>
            </a:r>
            <a:r>
              <a:rPr lang="en-US" b="0" dirty="0"/>
              <a:t> an apartment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28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#4-c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48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95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Discuss the importance of these characteristics in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21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1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Requirement #1-b: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2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#1-b: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#1-b: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25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#1-b: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24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#2-a:</a:t>
            </a:r>
            <a:r>
              <a:rPr lang="en-US" dirty="0"/>
              <a:t>Discuss the Industrial Revolution in the 1800s, steam power, Joseph-Marie Jacquard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92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Requirement #2-a:</a:t>
            </a:r>
            <a:r>
              <a:rPr lang="en-US" dirty="0"/>
              <a:t>Babbage, inventor/mathematician, worked on it in the 1830s, but never completed.</a:t>
            </a:r>
            <a:br>
              <a:rPr lang="en-US" dirty="0"/>
            </a:br>
            <a:r>
              <a:rPr lang="en-US" dirty="0"/>
              <a:t>More complex follow up to his </a:t>
            </a:r>
            <a:r>
              <a:rPr lang="en-US" i="1" dirty="0"/>
              <a:t>difference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65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3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7204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34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21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60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0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63CF-39E4-124D-A35E-B3CEB16E4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9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5B87DA0-3D94-2648-8462-349EC4C10489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954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tiff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inecraft.gamepedia.com/Redston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" TargetMode="External"/><Relationship Id="rId3" Type="http://schemas.openxmlformats.org/officeDocument/2006/relationships/hyperlink" Target="http://www.learnpython.org/" TargetMode="External"/><Relationship Id="rId7" Type="http://schemas.openxmlformats.org/officeDocument/2006/relationships/hyperlink" Target="http://www.w3schools.com" TargetMode="External"/><Relationship Id="rId12" Type="http://schemas.openxmlformats.org/officeDocument/2006/relationships/hyperlink" Target="https://jdoodle.com/" TargetMode="External"/><Relationship Id="rId2" Type="http://schemas.openxmlformats.org/officeDocument/2006/relationships/hyperlink" Target="http://www.codecadem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codecamp.org/" TargetMode="External"/><Relationship Id="rId11" Type="http://schemas.openxmlformats.org/officeDocument/2006/relationships/hyperlink" Target="https://jsfiddle.net/" TargetMode="External"/><Relationship Id="rId5" Type="http://schemas.openxmlformats.org/officeDocument/2006/relationships/hyperlink" Target="http://www.killerphp.com/" TargetMode="External"/><Relationship Id="rId10" Type="http://schemas.openxmlformats.org/officeDocument/2006/relationships/hyperlink" Target="https://scratch.mit.edu/" TargetMode="External"/><Relationship Id="rId4" Type="http://schemas.openxmlformats.org/officeDocument/2006/relationships/hyperlink" Target="http://microsoft.com/net/learn/" TargetMode="External"/><Relationship Id="rId9" Type="http://schemas.openxmlformats.org/officeDocument/2006/relationships/hyperlink" Target="http://www.code.org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it@rrusson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1388" y="4240322"/>
            <a:ext cx="9144000" cy="1641490"/>
          </a:xfrm>
        </p:spPr>
        <p:txBody>
          <a:bodyPr/>
          <a:lstStyle/>
          <a:p>
            <a:r>
              <a:rPr lang="en-US" b="1" dirty="0"/>
              <a:t>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" b="19437"/>
          <a:stretch/>
        </p:blipFill>
        <p:spPr>
          <a:xfrm>
            <a:off x="-78831" y="-941995"/>
            <a:ext cx="12344401" cy="495355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86612" y="5691674"/>
            <a:ext cx="11803225" cy="9884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+mn-lt"/>
              </a:rPr>
              <a:t>Original slides by </a:t>
            </a:r>
            <a:r>
              <a:rPr lang="en-US" sz="2800" b="1" dirty="0"/>
              <a:t>Eric Silva / </a:t>
            </a:r>
            <a:r>
              <a:rPr lang="en-US" sz="2800" b="1" dirty="0">
                <a:latin typeface="+mn-lt"/>
              </a:rPr>
              <a:t>Jessica </a:t>
            </a:r>
            <a:r>
              <a:rPr lang="en-US" sz="2800" b="1" dirty="0" err="1">
                <a:latin typeface="+mn-lt"/>
              </a:rPr>
              <a:t>Stodola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@ https://github.com/jtstodola/BSA-Programming-Merit-Badge</a:t>
            </a:r>
          </a:p>
        </p:txBody>
      </p:sp>
    </p:spTree>
    <p:extLst>
      <p:ext uri="{BB962C8B-B14F-4D97-AF65-F5344CB8AC3E}">
        <p14:creationId xmlns:p14="http://schemas.microsoft.com/office/powerpoint/2010/main" val="15759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95" y="850575"/>
            <a:ext cx="8054411" cy="5781110"/>
          </a:xfrm>
          <a:prstGeom prst="rect">
            <a:avLst/>
          </a:prstGeom>
          <a:effectLst>
            <a:glow rad="330200">
              <a:schemeClr val="accent2">
                <a:satMod val="175000"/>
                <a:alpha val="15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0" y="142689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Part of Charles Babbage’s Analytical Engine</a:t>
            </a:r>
          </a:p>
        </p:txBody>
      </p:sp>
    </p:spTree>
    <p:extLst>
      <p:ext uri="{BB962C8B-B14F-4D97-AF65-F5344CB8AC3E}">
        <p14:creationId xmlns:p14="http://schemas.microsoft.com/office/powerpoint/2010/main" val="25176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trans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 Lovelace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70471" y="1825625"/>
            <a:ext cx="65642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6"/>
                </a:solidFill>
              </a:rPr>
              <a:t>1843</a:t>
            </a:r>
          </a:p>
          <a:p>
            <a:pPr marL="0" indent="0">
              <a:buNone/>
            </a:pPr>
            <a:endParaRPr lang="en-US" sz="12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3200" dirty="0"/>
              <a:t>Ada Lovelace, a gifted mathematician, created the first computer programming language that wrote an algorithm for the Analytical Engine </a:t>
            </a:r>
          </a:p>
          <a:p>
            <a:pPr marL="0" indent="0">
              <a:buNone/>
            </a:pPr>
            <a:r>
              <a:rPr lang="en-US" sz="3200" dirty="0"/>
              <a:t>(early mechanical computer)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482277" y="1825625"/>
            <a:ext cx="3394043" cy="4351338"/>
          </a:xfrm>
          <a:prstGeom prst="rect">
            <a:avLst/>
          </a:prstGeom>
          <a:effectLst>
            <a:glow rad="101600">
              <a:schemeClr val="accent1">
                <a:satMod val="175000"/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567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299" y="327802"/>
            <a:ext cx="10515600" cy="1325563"/>
          </a:xfrm>
        </p:spPr>
        <p:txBody>
          <a:bodyPr/>
          <a:lstStyle/>
          <a:p>
            <a:r>
              <a:rPr lang="en-US" dirty="0"/>
              <a:t>Early Computers</a:t>
            </a: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" y="3524250"/>
            <a:ext cx="5905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37886"/>
              </p:ext>
            </p:extLst>
          </p:nvPr>
        </p:nvGraphicFramePr>
        <p:xfrm>
          <a:off x="613747" y="2117221"/>
          <a:ext cx="46860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46848"/>
              </p:ext>
            </p:extLst>
          </p:nvPr>
        </p:nvGraphicFramePr>
        <p:xfrm>
          <a:off x="6748205" y="5084828"/>
          <a:ext cx="46860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323889" y="5823514"/>
            <a:ext cx="32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3889" y="6192846"/>
            <a:ext cx="32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4" name="Explosion 1 3"/>
          <p:cNvSpPr/>
          <p:nvPr/>
        </p:nvSpPr>
        <p:spPr>
          <a:xfrm>
            <a:off x="3553270" y="3513233"/>
            <a:ext cx="1014984" cy="1152144"/>
          </a:xfrm>
          <a:prstGeom prst="irregularSeal1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 1 9"/>
          <p:cNvSpPr/>
          <p:nvPr/>
        </p:nvSpPr>
        <p:spPr>
          <a:xfrm rot="16002430">
            <a:off x="5189520" y="3535267"/>
            <a:ext cx="1014984" cy="1152144"/>
          </a:xfrm>
          <a:prstGeom prst="irregularSeal1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image.slidesharecdn.com/generationsofcomputers-150205095736-conversion-gate01/95/generations-of-computers-5-638.jpg?cb=142313108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036" y="206823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85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4" grpId="0" animBg="1"/>
      <p:bldP spid="4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60" y="1776821"/>
            <a:ext cx="4277103" cy="449193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Message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2" name="Picture 1" descr="simciph1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54" y="733562"/>
            <a:ext cx="3276600" cy="56388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5218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von Neumann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08365" y="1825625"/>
            <a:ext cx="722514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Conditional Control Transfer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800" b="1" dirty="0"/>
              <a:t>If </a:t>
            </a:r>
            <a:r>
              <a:rPr lang="en-US" sz="1800" b="1" dirty="0">
                <a:solidFill>
                  <a:schemeClr val="accent3"/>
                </a:solidFill>
              </a:rPr>
              <a:t>&lt;condition&gt;</a:t>
            </a:r>
            <a:r>
              <a:rPr lang="en-US" sz="1800" b="1" dirty="0"/>
              <a:t> then </a:t>
            </a:r>
            <a:r>
              <a:rPr lang="en-US" sz="1800" b="1" dirty="0">
                <a:solidFill>
                  <a:schemeClr val="tx2"/>
                </a:solidFill>
              </a:rPr>
              <a:t>&lt;action a&gt; </a:t>
            </a:r>
            <a:r>
              <a:rPr lang="en-US" sz="1800" b="1" dirty="0"/>
              <a:t>else </a:t>
            </a:r>
            <a:r>
              <a:rPr lang="en-US" sz="1800" b="1" dirty="0">
                <a:solidFill>
                  <a:schemeClr val="accent5"/>
                </a:solidFill>
              </a:rPr>
              <a:t>&lt;action b&gt;</a:t>
            </a:r>
          </a:p>
          <a:p>
            <a:pPr marL="0" indent="0">
              <a:buNone/>
            </a:pPr>
            <a:r>
              <a:rPr lang="en-US" sz="1600" dirty="0"/>
              <a:t>	if </a:t>
            </a:r>
            <a:r>
              <a:rPr lang="en-US" sz="1600" dirty="0">
                <a:solidFill>
                  <a:schemeClr val="accent3"/>
                </a:solidFill>
              </a:rPr>
              <a:t>&lt;raining&gt;</a:t>
            </a:r>
            <a:r>
              <a:rPr lang="en-US" sz="1600" dirty="0"/>
              <a:t> then </a:t>
            </a:r>
            <a:r>
              <a:rPr lang="en-US" sz="1600" dirty="0">
                <a:solidFill>
                  <a:schemeClr val="tx2"/>
                </a:solidFill>
              </a:rPr>
              <a:t>&lt;stay inside&gt; </a:t>
            </a:r>
            <a:r>
              <a:rPr lang="en-US" sz="1600" dirty="0"/>
              <a:t>else </a:t>
            </a:r>
            <a:r>
              <a:rPr lang="en-US" sz="1600" dirty="0">
                <a:solidFill>
                  <a:schemeClr val="accent5"/>
                </a:solidFill>
              </a:rPr>
              <a:t>&lt;go outside&gt;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800" b="1" dirty="0"/>
              <a:t>While </a:t>
            </a:r>
            <a:r>
              <a:rPr lang="en-US" sz="1800" b="1" dirty="0">
                <a:solidFill>
                  <a:schemeClr val="accent3"/>
                </a:solidFill>
              </a:rPr>
              <a:t>&lt;condition&gt;</a:t>
            </a:r>
            <a:r>
              <a:rPr lang="en-US" sz="1800" b="1" dirty="0"/>
              <a:t> do </a:t>
            </a:r>
            <a:r>
              <a:rPr lang="en-US" sz="1800" b="1" dirty="0">
                <a:solidFill>
                  <a:schemeClr val="accent5"/>
                </a:solidFill>
              </a:rPr>
              <a:t>&lt;action&gt;</a:t>
            </a:r>
          </a:p>
          <a:p>
            <a:pPr marL="0" indent="0">
              <a:buNone/>
            </a:pPr>
            <a:r>
              <a:rPr lang="en-US" sz="1600" dirty="0"/>
              <a:t>	while </a:t>
            </a:r>
            <a:r>
              <a:rPr lang="en-US" sz="1600" dirty="0">
                <a:solidFill>
                  <a:schemeClr val="accent3"/>
                </a:solidFill>
              </a:rPr>
              <a:t>&lt;raining&gt; </a:t>
            </a:r>
            <a:r>
              <a:rPr lang="en-US" sz="1600" dirty="0"/>
              <a:t>do </a:t>
            </a:r>
            <a:r>
              <a:rPr lang="en-US" sz="1600" dirty="0">
                <a:solidFill>
                  <a:schemeClr val="accent5"/>
                </a:solidFill>
              </a:rPr>
              <a:t>&lt;hold umbrella&gt;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800" b="1" dirty="0"/>
              <a:t>subroutines, libraries, reusable code (functions &amp; methods)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go outside: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    stand up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    walk to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    open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    walk out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    close the door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54268" y="869661"/>
            <a:ext cx="3336706" cy="435133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8024454" y="537728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Programming Pioneer</a:t>
            </a:r>
          </a:p>
          <a:p>
            <a:pPr algn="ctr"/>
            <a:r>
              <a:rPr lang="en-US" sz="2400" dirty="0"/>
              <a:t>1903 - 1957</a:t>
            </a:r>
          </a:p>
        </p:txBody>
      </p:sp>
    </p:spTree>
    <p:extLst>
      <p:ext uri="{BB962C8B-B14F-4D97-AF65-F5344CB8AC3E}">
        <p14:creationId xmlns:p14="http://schemas.microsoft.com/office/powerpoint/2010/main" val="27065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Language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691" y="3075683"/>
            <a:ext cx="3512845" cy="3158837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Right Arrow 7"/>
          <p:cNvSpPr/>
          <p:nvPr/>
        </p:nvSpPr>
        <p:spPr>
          <a:xfrm>
            <a:off x="5265632" y="4093992"/>
            <a:ext cx="2015836" cy="11222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65632" y="1524407"/>
            <a:ext cx="647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Assembly language is hardware specific and is compiled into machine language (binary code)</a:t>
            </a:r>
          </a:p>
        </p:txBody>
      </p:sp>
      <p:pic>
        <p:nvPicPr>
          <p:cNvPr id="4" name="Picture 3" descr="tmp911_thum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3" y="1692357"/>
            <a:ext cx="4191587" cy="4635597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5827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 Admiral Grace Hopper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083117" y="2031877"/>
            <a:ext cx="4460820" cy="3333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Machine-Independent </a:t>
            </a:r>
            <a:br>
              <a:rPr lang="en-US" b="1" dirty="0">
                <a:solidFill>
                  <a:schemeClr val="accent6"/>
                </a:solidFill>
              </a:rPr>
            </a:br>
            <a:r>
              <a:rPr lang="en-US" b="1" dirty="0">
                <a:solidFill>
                  <a:schemeClr val="accent6"/>
                </a:solidFill>
              </a:rPr>
              <a:t>Programming Languages</a:t>
            </a:r>
          </a:p>
          <a:p>
            <a:pPr marL="0" indent="0">
              <a:buNone/>
            </a:pPr>
            <a:endParaRPr lang="en-US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4400" b="1" dirty="0">
                <a:solidFill>
                  <a:schemeClr val="accent6"/>
                </a:solidFill>
              </a:rPr>
              <a:t>COBOL</a:t>
            </a:r>
            <a:br>
              <a:rPr lang="en-US" sz="4400" b="1" dirty="0">
                <a:solidFill>
                  <a:schemeClr val="accent6"/>
                </a:solidFill>
              </a:rPr>
            </a:br>
            <a:r>
              <a:rPr lang="en-US" sz="1800" b="1" dirty="0">
                <a:solidFill>
                  <a:schemeClr val="accent6"/>
                </a:solidFill>
              </a:rPr>
              <a:t>High-Level Programming 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433" y="512115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Programming Pioneer</a:t>
            </a:r>
          </a:p>
          <a:p>
            <a:pPr algn="ctr"/>
            <a:r>
              <a:rPr lang="en-US" sz="2400" dirty="0"/>
              <a:t>1905 - 1992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D0650EA-4EF1-42F5-BEBD-D59488809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2" y="2125566"/>
            <a:ext cx="2966464" cy="2995587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2724847E-9BE2-4754-9953-FFB185E39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506" y="2125566"/>
            <a:ext cx="2972065" cy="371508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86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7" y="296634"/>
            <a:ext cx="10515600" cy="1325563"/>
          </a:xfrm>
        </p:spPr>
        <p:txBody>
          <a:bodyPr/>
          <a:lstStyle/>
          <a:p>
            <a:r>
              <a:rPr lang="en-US" dirty="0"/>
              <a:t>High-Level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374" y="1928261"/>
            <a:ext cx="877044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An advanced programming language</a:t>
            </a:r>
          </a:p>
          <a:p>
            <a:r>
              <a:rPr lang="en-US" sz="3200" dirty="0"/>
              <a:t>Easier for humans to understand</a:t>
            </a:r>
          </a:p>
          <a:p>
            <a:r>
              <a:rPr lang="en-US" sz="3200" dirty="0"/>
              <a:t>Not limited to single processor / machine / 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BA3D7-BDEE-40D3-807E-00D2683C91F2}"/>
              </a:ext>
            </a:extLst>
          </p:cNvPr>
          <p:cNvSpPr txBox="1"/>
          <p:nvPr/>
        </p:nvSpPr>
        <p:spPr>
          <a:xfrm>
            <a:off x="6022733" y="5325702"/>
            <a:ext cx="582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isPrinted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TRUE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Then</a:t>
            </a: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"The value was set to true!"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End 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F9E5C-DB43-43AE-9D8A-2666DE41DE9F}"/>
              </a:ext>
            </a:extLst>
          </p:cNvPr>
          <p:cNvSpPr txBox="1"/>
          <p:nvPr/>
        </p:nvSpPr>
        <p:spPr>
          <a:xfrm>
            <a:off x="3018008" y="5096589"/>
            <a:ext cx="3013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1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1915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Important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562157"/>
            <a:ext cx="5025216" cy="4930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1950s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FORTRAN (1957)</a:t>
            </a:r>
          </a:p>
          <a:p>
            <a:pPr lvl="1"/>
            <a:r>
              <a:rPr lang="en-US" sz="1600" dirty="0"/>
              <a:t>John Backus (IBM)</a:t>
            </a:r>
          </a:p>
          <a:p>
            <a:pPr lvl="1"/>
            <a:r>
              <a:rPr lang="en-US" sz="1600" b="1" i="1" dirty="0"/>
              <a:t>For</a:t>
            </a:r>
            <a:r>
              <a:rPr lang="en-US" sz="1600" dirty="0"/>
              <a:t>mula </a:t>
            </a:r>
            <a:r>
              <a:rPr lang="en-US" sz="1600" b="1" i="1" dirty="0"/>
              <a:t>Tran</a:t>
            </a:r>
            <a:r>
              <a:rPr lang="en-US" sz="1600" dirty="0"/>
              <a:t>slating System</a:t>
            </a:r>
          </a:p>
          <a:p>
            <a:pPr lvl="1"/>
            <a:r>
              <a:rPr lang="en-US" sz="1600" dirty="0"/>
              <a:t>High performance computing – weather and climate modeling</a:t>
            </a:r>
          </a:p>
          <a:p>
            <a:pPr lvl="1"/>
            <a:r>
              <a:rPr lang="en-US" sz="1600" dirty="0"/>
              <a:t>Computationally intensive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LISP (1958)</a:t>
            </a:r>
          </a:p>
          <a:p>
            <a:pPr lvl="1"/>
            <a:r>
              <a:rPr lang="en-US" sz="1600" dirty="0"/>
              <a:t>John McCarthy (MIT)</a:t>
            </a:r>
          </a:p>
          <a:p>
            <a:pPr lvl="1"/>
            <a:r>
              <a:rPr lang="en-US" sz="1600" dirty="0"/>
              <a:t>Recursion and </a:t>
            </a:r>
            <a:r>
              <a:rPr lang="en-US" sz="1600" b="1" i="1" dirty="0" err="1"/>
              <a:t>LIS</a:t>
            </a:r>
            <a:r>
              <a:rPr lang="en-US" sz="1600" dirty="0" err="1"/>
              <a:t>t</a:t>
            </a:r>
            <a:r>
              <a:rPr lang="en-US" sz="1600" dirty="0"/>
              <a:t>-</a:t>
            </a:r>
            <a:r>
              <a:rPr lang="en-US" sz="1600" b="1" i="1" dirty="0"/>
              <a:t>P</a:t>
            </a:r>
            <a:r>
              <a:rPr lang="en-US" sz="1600" dirty="0"/>
              <a:t>rocessor</a:t>
            </a:r>
          </a:p>
          <a:p>
            <a:pPr lvl="1"/>
            <a:r>
              <a:rPr lang="en-US" sz="1600" dirty="0"/>
              <a:t>Artificial intelligence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COBOL (1959)</a:t>
            </a:r>
          </a:p>
          <a:p>
            <a:pPr lvl="1"/>
            <a:r>
              <a:rPr lang="en-US" sz="1600" dirty="0"/>
              <a:t>Grace Hopper (US Navy Rear Admiral)</a:t>
            </a:r>
          </a:p>
          <a:p>
            <a:pPr lvl="1"/>
            <a:r>
              <a:rPr lang="en-US" sz="1600" b="1" i="1" dirty="0"/>
              <a:t>Co</a:t>
            </a:r>
            <a:r>
              <a:rPr lang="en-US" sz="1600" dirty="0"/>
              <a:t>mmon </a:t>
            </a:r>
            <a:r>
              <a:rPr lang="en-US" sz="1600" b="1" i="1" dirty="0"/>
              <a:t>B</a:t>
            </a:r>
            <a:r>
              <a:rPr lang="en-US" sz="1600" dirty="0"/>
              <a:t>usiness </a:t>
            </a:r>
            <a:r>
              <a:rPr lang="en-US" sz="1600" b="1" i="1" dirty="0"/>
              <a:t>O</a:t>
            </a:r>
            <a:r>
              <a:rPr lang="en-US" sz="1600" dirty="0"/>
              <a:t>riented </a:t>
            </a:r>
            <a:r>
              <a:rPr lang="en-US" sz="1600" b="1" i="1" dirty="0"/>
              <a:t>L</a:t>
            </a:r>
            <a:r>
              <a:rPr lang="en-US" sz="1600" dirty="0"/>
              <a:t>anguage</a:t>
            </a:r>
          </a:p>
          <a:p>
            <a:pPr lvl="1"/>
            <a:r>
              <a:rPr lang="en-US" sz="1600" dirty="0"/>
              <a:t>Primarily used in business, finance, and admin systems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319840" y="1562157"/>
            <a:ext cx="5033960" cy="4930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1960s-1970s</a:t>
            </a:r>
            <a:endParaRPr lang="en-US" sz="2400" dirty="0"/>
          </a:p>
          <a:p>
            <a:r>
              <a:rPr lang="en-US" sz="1800" b="1" dirty="0">
                <a:solidFill>
                  <a:schemeClr val="accent3"/>
                </a:solidFill>
              </a:rPr>
              <a:t>BASIC (1964)</a:t>
            </a:r>
          </a:p>
          <a:p>
            <a:pPr lvl="1"/>
            <a:r>
              <a:rPr lang="en-US" sz="1600" dirty="0"/>
              <a:t>John </a:t>
            </a:r>
            <a:r>
              <a:rPr lang="en-US" sz="1600" dirty="0" err="1"/>
              <a:t>Kemeny</a:t>
            </a:r>
            <a:r>
              <a:rPr lang="en-US" sz="1600" dirty="0"/>
              <a:t> and Thomas Kurtz (Dartmouth)</a:t>
            </a:r>
          </a:p>
          <a:p>
            <a:pPr lvl="1"/>
            <a:r>
              <a:rPr lang="en-US" sz="1600" b="1" i="1" dirty="0"/>
              <a:t>B</a:t>
            </a:r>
            <a:r>
              <a:rPr lang="en-US" sz="1600" dirty="0"/>
              <a:t>eginner’s </a:t>
            </a:r>
            <a:r>
              <a:rPr lang="en-US" sz="1600" b="1" i="1" dirty="0"/>
              <a:t>A</a:t>
            </a:r>
            <a:r>
              <a:rPr lang="en-US" sz="1600" dirty="0"/>
              <a:t>ll-purpose </a:t>
            </a:r>
            <a:r>
              <a:rPr lang="en-US" sz="1600" b="1" i="1" dirty="0"/>
              <a:t>S</a:t>
            </a:r>
            <a:r>
              <a:rPr lang="en-US" sz="1600" dirty="0"/>
              <a:t>ymbolic </a:t>
            </a:r>
            <a:r>
              <a:rPr lang="en-US" sz="1600" b="1" i="1" dirty="0"/>
              <a:t>I</a:t>
            </a:r>
            <a:r>
              <a:rPr lang="en-US" sz="1600" dirty="0"/>
              <a:t>nstruction </a:t>
            </a:r>
            <a:r>
              <a:rPr lang="en-US" sz="1600" b="1" i="1" dirty="0"/>
              <a:t>C</a:t>
            </a:r>
            <a:r>
              <a:rPr lang="en-US" sz="1600" dirty="0"/>
              <a:t>ode</a:t>
            </a:r>
          </a:p>
          <a:p>
            <a:pPr lvl="1"/>
            <a:r>
              <a:rPr lang="en-US" sz="1600" dirty="0"/>
              <a:t>Based on FORTRAN II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Pascal (1970)</a:t>
            </a:r>
          </a:p>
          <a:p>
            <a:pPr lvl="1"/>
            <a:r>
              <a:rPr lang="en-US" sz="1600" dirty="0" err="1"/>
              <a:t>Niklaus</a:t>
            </a:r>
            <a:r>
              <a:rPr lang="en-US" sz="1600" dirty="0"/>
              <a:t> Wirth </a:t>
            </a:r>
          </a:p>
          <a:p>
            <a:pPr lvl="1"/>
            <a:r>
              <a:rPr lang="en-US" sz="1600" dirty="0"/>
              <a:t>Developed to encourage good programming practices</a:t>
            </a:r>
          </a:p>
          <a:p>
            <a:pPr lvl="1"/>
            <a:r>
              <a:rPr lang="en-US" sz="1600" dirty="0"/>
              <a:t>Structured programming</a:t>
            </a:r>
          </a:p>
          <a:p>
            <a:pPr lvl="1"/>
            <a:r>
              <a:rPr lang="en-US" sz="1600" dirty="0"/>
              <a:t>Data Structuring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C (1972)</a:t>
            </a:r>
          </a:p>
          <a:p>
            <a:pPr lvl="1"/>
            <a:r>
              <a:rPr lang="en-US" sz="1600" dirty="0"/>
              <a:t>Dennis Ritchie (AT&amp;T Bell Labs)</a:t>
            </a:r>
          </a:p>
          <a:p>
            <a:pPr lvl="1"/>
            <a:r>
              <a:rPr lang="en-US" sz="1600" dirty="0"/>
              <a:t>Developed to implement Unix OS</a:t>
            </a:r>
          </a:p>
          <a:p>
            <a:pPr lvl="1"/>
            <a:r>
              <a:rPr lang="en-US" sz="1600" dirty="0"/>
              <a:t>One of the most widely used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600457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825625"/>
            <a:ext cx="5459416" cy="47861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Different than procedural programming</a:t>
            </a:r>
          </a:p>
          <a:p>
            <a:endParaRPr lang="en-US" dirty="0"/>
          </a:p>
          <a:p>
            <a:r>
              <a:rPr lang="en-US" dirty="0"/>
              <a:t>Logical grouping / modularization</a:t>
            </a:r>
            <a:br>
              <a:rPr lang="en-US" dirty="0"/>
            </a:br>
            <a:r>
              <a:rPr lang="en-US" dirty="0"/>
              <a:t>of commands</a:t>
            </a:r>
          </a:p>
          <a:p>
            <a:endParaRPr lang="en-US" dirty="0"/>
          </a:p>
          <a:p>
            <a:r>
              <a:rPr lang="en-US" dirty="0"/>
              <a:t>Allows for re-use</a:t>
            </a:r>
          </a:p>
          <a:p>
            <a:endParaRPr lang="en-US" dirty="0"/>
          </a:p>
          <a:p>
            <a:r>
              <a:rPr lang="en-US" dirty="0" err="1"/>
              <a:t>Simula</a:t>
            </a:r>
            <a:r>
              <a:rPr lang="en-US" dirty="0"/>
              <a:t> (1960s)</a:t>
            </a:r>
          </a:p>
          <a:p>
            <a:r>
              <a:rPr lang="en-US" dirty="0"/>
              <a:t>Smalltalk (1970s)</a:t>
            </a:r>
          </a:p>
          <a:p>
            <a:r>
              <a:rPr lang="en-US" dirty="0"/>
              <a:t>C++ (1983) – </a:t>
            </a:r>
            <a:r>
              <a:rPr lang="en-US" sz="2100" dirty="0"/>
              <a:t>“C with Classes”</a:t>
            </a:r>
          </a:p>
          <a:p>
            <a:r>
              <a:rPr lang="en-US" dirty="0"/>
              <a:t>Java (1995)</a:t>
            </a:r>
          </a:p>
          <a:p>
            <a:r>
              <a:rPr lang="en-US" dirty="0"/>
              <a:t>C# (2002)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9409" y="1825625"/>
            <a:ext cx="4834820" cy="4351338"/>
          </a:xfrm>
          <a:prstGeom prst="rect">
            <a:avLst/>
          </a:prstGeom>
          <a:effectLst>
            <a:glow rad="228600">
              <a:schemeClr val="accent1">
                <a:satMod val="175000"/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4564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365125"/>
            <a:ext cx="10831286" cy="1325563"/>
          </a:xfrm>
        </p:spPr>
        <p:txBody>
          <a:bodyPr/>
          <a:lstStyle/>
          <a:p>
            <a:r>
              <a:rPr lang="en-US" dirty="0"/>
              <a:t>What is a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2"/>
            <a:ext cx="10233800" cy="3986213"/>
          </a:xfrm>
        </p:spPr>
        <p:txBody>
          <a:bodyPr/>
          <a:lstStyle/>
          <a:p>
            <a:r>
              <a:rPr lang="en-US" dirty="0"/>
              <a:t>Set of instructions</a:t>
            </a:r>
          </a:p>
          <a:p>
            <a:endParaRPr lang="en-US" dirty="0"/>
          </a:p>
          <a:p>
            <a:r>
              <a:rPr lang="en-US" dirty="0"/>
              <a:t>Tells a processor how to do a particular task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1D5029C-ADF3-4DE2-8C7D-9F730F0B9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305" y="0"/>
            <a:ext cx="5027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722"/>
          </a:xfrm>
        </p:spPr>
        <p:txBody>
          <a:bodyPr/>
          <a:lstStyle/>
          <a:p>
            <a:r>
              <a:rPr lang="en-US"/>
              <a:t>Other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929" y="1394847"/>
            <a:ext cx="5494287" cy="51454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Ladder Logic (PLC 1969)</a:t>
            </a:r>
          </a:p>
          <a:p>
            <a:pPr lvl="1"/>
            <a:r>
              <a:rPr lang="en-US" dirty="0"/>
              <a:t>Factory/Machinery Control</a:t>
            </a:r>
          </a:p>
          <a:p>
            <a:r>
              <a:rPr lang="en-US" b="1" dirty="0">
                <a:solidFill>
                  <a:schemeClr val="accent3"/>
                </a:solidFill>
              </a:rPr>
              <a:t>ADA (1980)</a:t>
            </a:r>
          </a:p>
          <a:p>
            <a:pPr lvl="1"/>
            <a:r>
              <a:rPr lang="en-US" dirty="0"/>
              <a:t>US Department of Defense and UK Ministry of Defense</a:t>
            </a:r>
          </a:p>
          <a:p>
            <a:r>
              <a:rPr lang="en-US" b="1" dirty="0">
                <a:solidFill>
                  <a:schemeClr val="accent3"/>
                </a:solidFill>
              </a:rPr>
              <a:t>C++ (1980s)</a:t>
            </a:r>
            <a:endParaRPr lang="en-US" sz="1500" b="1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Operating Systems / graphics / etc.</a:t>
            </a:r>
          </a:p>
          <a:p>
            <a:r>
              <a:rPr lang="en-US" b="1" dirty="0">
                <a:solidFill>
                  <a:schemeClr val="accent3"/>
                </a:solidFill>
              </a:rPr>
              <a:t>PERL (1987)</a:t>
            </a:r>
          </a:p>
          <a:p>
            <a:pPr lvl="1"/>
            <a:r>
              <a:rPr lang="en-US" dirty="0"/>
              <a:t>Web pages</a:t>
            </a:r>
          </a:p>
          <a:p>
            <a:r>
              <a:rPr lang="en-US" b="1" dirty="0">
                <a:solidFill>
                  <a:schemeClr val="accent3"/>
                </a:solidFill>
              </a:rPr>
              <a:t>Python (1991)</a:t>
            </a:r>
          </a:p>
          <a:p>
            <a:pPr lvl="1"/>
            <a:r>
              <a:rPr lang="en-US" dirty="0"/>
              <a:t>Raspberry Pi / Machine Learning / etc.</a:t>
            </a:r>
          </a:p>
          <a:p>
            <a:r>
              <a:rPr lang="en-US" b="1" dirty="0">
                <a:solidFill>
                  <a:schemeClr val="accent3"/>
                </a:solidFill>
              </a:rPr>
              <a:t>Ruby (1995)</a:t>
            </a:r>
          </a:p>
          <a:p>
            <a:pPr lvl="1"/>
            <a:r>
              <a:rPr lang="en-US" dirty="0"/>
              <a:t>Web pages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39" y="1394847"/>
            <a:ext cx="5412377" cy="51454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Java (1995)</a:t>
            </a:r>
          </a:p>
          <a:p>
            <a:pPr lvl="1"/>
            <a:r>
              <a:rPr lang="en-US" dirty="0"/>
              <a:t>Android apps / etc.</a:t>
            </a:r>
          </a:p>
          <a:p>
            <a:r>
              <a:rPr lang="en-US" b="1" dirty="0">
                <a:solidFill>
                  <a:schemeClr val="accent3"/>
                </a:solidFill>
              </a:rPr>
              <a:t>SQL (Structured Query Language)</a:t>
            </a:r>
          </a:p>
          <a:p>
            <a:pPr lvl="1"/>
            <a:r>
              <a:rPr lang="en-US" dirty="0"/>
              <a:t>Database language</a:t>
            </a:r>
          </a:p>
          <a:p>
            <a:r>
              <a:rPr lang="en-US" b="1" dirty="0">
                <a:solidFill>
                  <a:schemeClr val="accent3"/>
                </a:solidFill>
              </a:rPr>
              <a:t>PHP (1995)</a:t>
            </a:r>
          </a:p>
          <a:p>
            <a:pPr lvl="1"/>
            <a:r>
              <a:rPr lang="en-US" dirty="0"/>
              <a:t>WordPress, Drupal, Facebook</a:t>
            </a:r>
          </a:p>
          <a:p>
            <a:r>
              <a:rPr lang="en-US" b="1" dirty="0">
                <a:solidFill>
                  <a:schemeClr val="accent3"/>
                </a:solidFill>
              </a:rPr>
              <a:t>JavaScript (1995)</a:t>
            </a:r>
          </a:p>
          <a:p>
            <a:pPr lvl="1"/>
            <a:r>
              <a:rPr lang="en-US" dirty="0"/>
              <a:t>Dynamic web pages / etc.</a:t>
            </a:r>
          </a:p>
          <a:p>
            <a:r>
              <a:rPr lang="en-US" b="1" dirty="0">
                <a:solidFill>
                  <a:schemeClr val="accent3"/>
                </a:solidFill>
              </a:rPr>
              <a:t>R (2000)</a:t>
            </a:r>
          </a:p>
          <a:p>
            <a:pPr lvl="1"/>
            <a:r>
              <a:rPr lang="en-US" dirty="0"/>
              <a:t>Data analysis / statistics</a:t>
            </a:r>
          </a:p>
          <a:p>
            <a:r>
              <a:rPr lang="en-US" b="1" dirty="0" err="1">
                <a:solidFill>
                  <a:schemeClr val="accent3"/>
                </a:solidFill>
              </a:rPr>
              <a:t>C#.Net</a:t>
            </a:r>
            <a:r>
              <a:rPr lang="en-US" b="1" dirty="0">
                <a:solidFill>
                  <a:schemeClr val="accent3"/>
                </a:solidFill>
              </a:rPr>
              <a:t> (2002)</a:t>
            </a:r>
          </a:p>
          <a:p>
            <a:pPr lvl="1"/>
            <a:r>
              <a:rPr lang="en-US" dirty="0"/>
              <a:t>Web pages / business apps / etc.</a:t>
            </a:r>
          </a:p>
          <a:p>
            <a:r>
              <a:rPr lang="en-US" b="1" dirty="0">
                <a:solidFill>
                  <a:schemeClr val="accent3"/>
                </a:solidFill>
              </a:rPr>
              <a:t>Swift (2014)</a:t>
            </a:r>
          </a:p>
          <a:p>
            <a:pPr lvl="1"/>
            <a:r>
              <a:rPr lang="en-US" dirty="0"/>
              <a:t>Apple programming iOS, macOS,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1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 b="5295"/>
          <a:stretch/>
        </p:blipFill>
        <p:spPr>
          <a:xfrm>
            <a:off x="1" y="0"/>
            <a:ext cx="12184709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84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60399" y="4924410"/>
            <a:ext cx="11008139" cy="1641490"/>
          </a:xfrm>
        </p:spPr>
        <p:txBody>
          <a:bodyPr>
            <a:norm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55000"/>
                    </a:schemeClr>
                  </a:glow>
                </a:effectLst>
              </a:rPr>
              <a:t>Where is Programming Used?</a:t>
            </a:r>
          </a:p>
        </p:txBody>
      </p:sp>
    </p:spTree>
    <p:extLst>
      <p:ext uri="{BB962C8B-B14F-4D97-AF65-F5344CB8AC3E}">
        <p14:creationId xmlns:p14="http://schemas.microsoft.com/office/powerpoint/2010/main" val="3615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Programmed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340" y="1825625"/>
            <a:ext cx="298978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Mobile Phone</a:t>
            </a:r>
          </a:p>
          <a:p>
            <a:endParaRPr lang="en-US" dirty="0"/>
          </a:p>
          <a:p>
            <a:r>
              <a:rPr lang="en-US" dirty="0"/>
              <a:t>Tablets</a:t>
            </a:r>
          </a:p>
          <a:p>
            <a:endParaRPr lang="en-US" dirty="0"/>
          </a:p>
          <a:p>
            <a:r>
              <a:rPr lang="en-US" dirty="0"/>
              <a:t>DVD / Blu-ray</a:t>
            </a:r>
          </a:p>
          <a:p>
            <a:endParaRPr lang="en-US" dirty="0"/>
          </a:p>
          <a:p>
            <a:r>
              <a:rPr lang="en-US" dirty="0"/>
              <a:t>Game Console</a:t>
            </a:r>
          </a:p>
          <a:p>
            <a:endParaRPr lang="en-US" dirty="0"/>
          </a:p>
          <a:p>
            <a:r>
              <a:rPr lang="en-US" dirty="0"/>
              <a:t>Alarm Clock</a:t>
            </a:r>
          </a:p>
          <a:p>
            <a:endParaRPr lang="en-US" dirty="0"/>
          </a:p>
          <a:p>
            <a:r>
              <a:rPr lang="en-US" dirty="0"/>
              <a:t>Smart TV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5660" y="1825625"/>
            <a:ext cx="3016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Car</a:t>
            </a:r>
          </a:p>
          <a:p>
            <a:endParaRPr lang="en-US" dirty="0"/>
          </a:p>
          <a:p>
            <a:r>
              <a:rPr lang="en-US" dirty="0"/>
              <a:t>Watch</a:t>
            </a:r>
          </a:p>
          <a:p>
            <a:endParaRPr lang="en-US" dirty="0"/>
          </a:p>
          <a:p>
            <a:r>
              <a:rPr lang="en-US" dirty="0"/>
              <a:t>Fitness Tracker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Coffee Pot</a:t>
            </a:r>
          </a:p>
          <a:p>
            <a:endParaRPr lang="en-US" dirty="0"/>
          </a:p>
          <a:p>
            <a:r>
              <a:rPr lang="en-US" dirty="0"/>
              <a:t>Greeting Card</a:t>
            </a:r>
          </a:p>
        </p:txBody>
      </p:sp>
      <p:pic>
        <p:nvPicPr>
          <p:cNvPr id="5" name="Picture 4" descr="the-internet-of-thing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26" y="1762033"/>
            <a:ext cx="6261904" cy="43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674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574800" y="1655755"/>
            <a:ext cx="9042400" cy="35464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  <a:t>Where else</a:t>
            </a:r>
            <a:br>
              <a:rPr lang="en-US" sz="8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</a:br>
            <a:r>
              <a:rPr lang="en-US" sz="8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  <a:t>can we use Programming?</a:t>
            </a:r>
          </a:p>
        </p:txBody>
      </p:sp>
    </p:spTree>
    <p:extLst>
      <p:ext uri="{BB962C8B-B14F-4D97-AF65-F5344CB8AC3E}">
        <p14:creationId xmlns:p14="http://schemas.microsoft.com/office/powerpoint/2010/main" val="35949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969" y="365125"/>
            <a:ext cx="10632831" cy="1325563"/>
          </a:xfrm>
        </p:spPr>
        <p:txBody>
          <a:bodyPr/>
          <a:lstStyle/>
          <a:p>
            <a:r>
              <a:rPr lang="en-US" dirty="0"/>
              <a:t>Business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20969" y="1825625"/>
            <a:ext cx="495006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Retail</a:t>
            </a:r>
          </a:p>
          <a:p>
            <a:r>
              <a:rPr lang="en-US" dirty="0"/>
              <a:t>Point-of-sale systems</a:t>
            </a:r>
          </a:p>
          <a:p>
            <a:r>
              <a:rPr lang="en-US" dirty="0"/>
              <a:t>Receipt printers</a:t>
            </a:r>
          </a:p>
          <a:p>
            <a:r>
              <a:rPr lang="en-US" dirty="0"/>
              <a:t>Card readers</a:t>
            </a:r>
          </a:p>
          <a:p>
            <a:r>
              <a:rPr lang="en-US" dirty="0"/>
              <a:t>Cash drawers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Warehouses</a:t>
            </a:r>
          </a:p>
          <a:p>
            <a:r>
              <a:rPr lang="en-US" dirty="0"/>
              <a:t>Inventory control</a:t>
            </a:r>
          </a:p>
          <a:p>
            <a:r>
              <a:rPr lang="en-US" dirty="0"/>
              <a:t>Temperature control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64469" y="1825625"/>
            <a:ext cx="567983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Accounting</a:t>
            </a:r>
          </a:p>
          <a:p>
            <a:r>
              <a:rPr lang="en-US" dirty="0"/>
              <a:t>Accounting systems to track money</a:t>
            </a:r>
          </a:p>
          <a:p>
            <a:r>
              <a:rPr lang="en-US" dirty="0"/>
              <a:t>May be integrated with point-of-sale and inventory systems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Administrative</a:t>
            </a:r>
          </a:p>
          <a:p>
            <a:r>
              <a:rPr lang="en-US" dirty="0"/>
              <a:t>Communication  systems</a:t>
            </a:r>
          </a:p>
          <a:p>
            <a:r>
              <a:rPr lang="en-US" dirty="0"/>
              <a:t>Word processing</a:t>
            </a:r>
          </a:p>
          <a:p>
            <a:r>
              <a:rPr lang="en-US" dirty="0"/>
              <a:t>Spreadsheet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92" y="1825625"/>
            <a:ext cx="6884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Programmable Logic Controller (PLC)</a:t>
            </a:r>
          </a:p>
          <a:p>
            <a:r>
              <a:rPr lang="en-US" dirty="0"/>
              <a:t>Designed specifically to control machines</a:t>
            </a:r>
          </a:p>
          <a:p>
            <a:r>
              <a:rPr lang="en-US" dirty="0"/>
              <a:t>Machines themselves are not programmed</a:t>
            </a:r>
          </a:p>
          <a:p>
            <a:r>
              <a:rPr lang="en-US" dirty="0"/>
              <a:t>Can be programmed to do the same task over and over again</a:t>
            </a:r>
          </a:p>
          <a:p>
            <a:r>
              <a:rPr lang="en-US" dirty="0"/>
              <a:t>Durable</a:t>
            </a:r>
          </a:p>
          <a:p>
            <a:r>
              <a:rPr lang="en-US" dirty="0"/>
              <a:t>Work in wide temperature ranges</a:t>
            </a:r>
          </a:p>
          <a:p>
            <a:r>
              <a:rPr lang="en-US" dirty="0"/>
              <a:t>Work in harsh conditions</a:t>
            </a:r>
          </a:p>
        </p:txBody>
      </p:sp>
      <p:pic>
        <p:nvPicPr>
          <p:cNvPr id="4" name="Picture 3" descr="4d4518f29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99" y="1825625"/>
            <a:ext cx="4624193" cy="3468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48468" y="5293770"/>
            <a:ext cx="32383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www.leventparali.com.tr</a:t>
            </a:r>
            <a:r>
              <a:rPr lang="en-US" sz="1000" dirty="0"/>
              <a:t>/files/page/4d4518f294.jpg</a:t>
            </a:r>
          </a:p>
        </p:txBody>
      </p:sp>
    </p:spTree>
    <p:extLst>
      <p:ext uri="{BB962C8B-B14F-4D97-AF65-F5344CB8AC3E}">
        <p14:creationId xmlns:p14="http://schemas.microsoft.com/office/powerpoint/2010/main" val="19208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93" y="114171"/>
            <a:ext cx="11004176" cy="1325563"/>
          </a:xfrm>
        </p:spPr>
        <p:txBody>
          <a:bodyPr/>
          <a:lstStyle/>
          <a:p>
            <a:r>
              <a:rPr lang="en-US" dirty="0"/>
              <a:t>Programming PLCs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24" y="1825625"/>
            <a:ext cx="6110988" cy="2897388"/>
          </a:xfrm>
        </p:spPr>
        <p:txBody>
          <a:bodyPr/>
          <a:lstStyle/>
          <a:p>
            <a:r>
              <a:rPr lang="en-US" dirty="0"/>
              <a:t>Different than other kinds of programming </a:t>
            </a:r>
          </a:p>
          <a:p>
            <a:r>
              <a:rPr lang="en-US" dirty="0"/>
              <a:t>Several ways to be programmed</a:t>
            </a:r>
          </a:p>
          <a:p>
            <a:r>
              <a:rPr lang="en-US" dirty="0"/>
              <a:t>Ladder Logic – most popular</a:t>
            </a:r>
          </a:p>
          <a:p>
            <a:r>
              <a:rPr lang="en-US" dirty="0"/>
              <a:t>Resembles a relay wiring diagram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24495" y="5802424"/>
            <a:ext cx="380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True  = 1  = input energized.</a:t>
            </a:r>
          </a:p>
          <a:p>
            <a:r>
              <a:rPr lang="en-US" dirty="0"/>
              <a:t>False = 0 = input NOT energized.</a:t>
            </a:r>
          </a:p>
        </p:txBody>
      </p:sp>
      <p:pic>
        <p:nvPicPr>
          <p:cNvPr id="6" name="Picture 5" descr="PLC-Ladder-Logic-Change-Name-1030x978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741" y="1268305"/>
            <a:ext cx="6008766" cy="5180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60612" y="6463721"/>
            <a:ext cx="54459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http://</a:t>
            </a:r>
            <a:r>
              <a:rPr lang="en-US" sz="900" dirty="0" err="1"/>
              <a:t>www.clxengineering.com</a:t>
            </a:r>
            <a:r>
              <a:rPr lang="en-US" sz="900" dirty="0"/>
              <a:t>/</a:t>
            </a:r>
            <a:r>
              <a:rPr lang="en-US" sz="900" dirty="0" err="1"/>
              <a:t>wp</a:t>
            </a:r>
            <a:r>
              <a:rPr lang="en-US" sz="900" dirty="0"/>
              <a:t>-content/uploads/2014/10/PLC-Ladder-Logic-Change-Name-1030x978.gif</a:t>
            </a:r>
          </a:p>
        </p:txBody>
      </p:sp>
    </p:spTree>
    <p:extLst>
      <p:ext uri="{BB962C8B-B14F-4D97-AF65-F5344CB8AC3E}">
        <p14:creationId xmlns:p14="http://schemas.microsoft.com/office/powerpoint/2010/main" val="43779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16" y="0"/>
            <a:ext cx="6032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56263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65000" intensity="1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Converting ideas into instructions</a:t>
            </a:r>
          </a:p>
          <a:p>
            <a:endParaRPr lang="en-US" dirty="0"/>
          </a:p>
          <a:p>
            <a:r>
              <a:rPr lang="en-US" dirty="0"/>
              <a:t>Understand the purpose of the program </a:t>
            </a:r>
            <a:r>
              <a:rPr lang="en-US" dirty="0">
                <a:solidFill>
                  <a:schemeClr val="accent3"/>
                </a:solidFill>
              </a:rPr>
              <a:t>[Requirements]</a:t>
            </a:r>
          </a:p>
          <a:p>
            <a:endParaRPr lang="en-US" dirty="0"/>
          </a:p>
          <a:p>
            <a:r>
              <a:rPr lang="en-US" dirty="0"/>
              <a:t>Break instructions down into steps </a:t>
            </a:r>
            <a:r>
              <a:rPr lang="en-US" dirty="0">
                <a:solidFill>
                  <a:schemeClr val="accent3"/>
                </a:solidFill>
              </a:rPr>
              <a:t>[Design]</a:t>
            </a:r>
          </a:p>
          <a:p>
            <a:endParaRPr lang="en-US" dirty="0"/>
          </a:p>
          <a:p>
            <a:r>
              <a:rPr lang="en-US" dirty="0"/>
              <a:t>Translate design into language </a:t>
            </a:r>
            <a:r>
              <a:rPr lang="en-US" dirty="0">
                <a:solidFill>
                  <a:schemeClr val="accent3"/>
                </a:solidFill>
              </a:rPr>
              <a:t>[Coding]</a:t>
            </a:r>
          </a:p>
          <a:p>
            <a:endParaRPr lang="en-US" dirty="0"/>
          </a:p>
          <a:p>
            <a:r>
              <a:rPr lang="en-US" dirty="0"/>
              <a:t>Verify actual results match expected results </a:t>
            </a:r>
            <a:r>
              <a:rPr lang="en-US" dirty="0">
                <a:solidFill>
                  <a:schemeClr val="accent3"/>
                </a:solidFill>
              </a:rPr>
              <a:t>[Testing]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72" y="53171"/>
            <a:ext cx="10515600" cy="1325563"/>
          </a:xfrm>
        </p:spPr>
        <p:txBody>
          <a:bodyPr/>
          <a:lstStyle/>
          <a:p>
            <a:r>
              <a:rPr lang="en-US" dirty="0"/>
              <a:t>The World Wide Web</a:t>
            </a:r>
          </a:p>
        </p:txBody>
      </p:sp>
      <p:pic>
        <p:nvPicPr>
          <p:cNvPr id="9" name="Picture 8" descr="147949-3gWzaQ13810563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7" y="1079859"/>
            <a:ext cx="3718439" cy="1887273"/>
          </a:xfrm>
          <a:prstGeom prst="rect">
            <a:avLst/>
          </a:prstGeom>
          <a:effectLst>
            <a:glow rad="228600">
              <a:schemeClr val="accent1">
                <a:satMod val="175000"/>
                <a:alpha val="2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4012171" y="967888"/>
            <a:ext cx="77350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&lt;html </a:t>
            </a:r>
            <a:r>
              <a:rPr lang="en-US" sz="1200" dirty="0" err="1">
                <a:latin typeface="Consolas" panose="020B0609020204030204" pitchFamily="49" charset="0"/>
              </a:rPr>
              <a:t>xmlns</a:t>
            </a:r>
            <a:r>
              <a:rPr lang="en-US" sz="1200" dirty="0">
                <a:latin typeface="Consolas" panose="020B0609020204030204" pitchFamily="49" charset="0"/>
              </a:rPr>
              <a:t>="http://www.w3.org/1999/xhtml"&gt;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&lt;head&gt;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&lt;meta name="keywords" content="</a:t>
            </a:r>
            <a:r>
              <a:rPr lang="en-US" sz="1200" dirty="0" err="1">
                <a:latin typeface="Consolas" panose="020B0609020204030204" pitchFamily="49" charset="0"/>
              </a:rPr>
              <a:t>Programming,MeritBadge,Scouts</a:t>
            </a:r>
            <a:r>
              <a:rPr lang="en-US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&lt;link </a:t>
            </a:r>
            <a:r>
              <a:rPr lang="en-US" sz="1200" dirty="0" err="1">
                <a:latin typeface="Consolas" panose="020B0609020204030204" pitchFamily="49" charset="0"/>
              </a:rPr>
              <a:t>rel</a:t>
            </a:r>
            <a:r>
              <a:rPr lang="en-US" sz="1200" dirty="0">
                <a:latin typeface="Consolas" panose="020B0609020204030204" pitchFamily="49" charset="0"/>
              </a:rPr>
              <a:t>="shortcut icon" </a:t>
            </a:r>
            <a:r>
              <a:rPr lang="en-US" sz="1200" dirty="0" err="1">
                <a:latin typeface="Consolas" panose="020B0609020204030204" pitchFamily="49" charset="0"/>
              </a:rPr>
              <a:t>href</a:t>
            </a:r>
            <a:r>
              <a:rPr lang="en-US" sz="1200" dirty="0">
                <a:latin typeface="Consolas" panose="020B0609020204030204" pitchFamily="49" charset="0"/>
              </a:rPr>
              <a:t>="/wiki/favicon.ico" /&gt;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&lt;title&gt;Programming - </a:t>
            </a:r>
            <a:r>
              <a:rPr lang="en-US" sz="1200" dirty="0" err="1">
                <a:latin typeface="Consolas" panose="020B0609020204030204" pitchFamily="49" charset="0"/>
              </a:rPr>
              <a:t>MeritBadgeDotOrg</a:t>
            </a:r>
            <a:r>
              <a:rPr lang="en-US" sz="1200" dirty="0">
                <a:latin typeface="Consolas" panose="020B0609020204030204" pitchFamily="49" charset="0"/>
              </a:rPr>
              <a:t>&lt;/title&gt;</a:t>
            </a:r>
          </a:p>
          <a:p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   &lt;style type="text/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css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" media="screen, projection"&gt;</a:t>
            </a:r>
          </a:p>
          <a:p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	a { font-face: Helvetica; font-size: 16pt; }</a:t>
            </a:r>
          </a:p>
          <a:p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	.doc-body { background-color: green; }</a:t>
            </a:r>
          </a:p>
          <a:p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	#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scoutStuff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{ border-width: 5px; height: 100px; }</a:t>
            </a:r>
          </a:p>
          <a:p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   &lt;/style&gt;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    &lt;script language="JavaScript" type="text/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javascript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function 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newImage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arg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    if (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document.images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	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rslt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 = new Image();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	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rslt.src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arg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	return 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rslt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    }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    &lt;/script&gt;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&lt;/head&gt;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&lt;table&gt;		&lt;!-- comments look like this --&gt;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    &lt;</a:t>
            </a:r>
            <a:r>
              <a:rPr lang="en-US" sz="1200" dirty="0" err="1">
                <a:latin typeface="Consolas" panose="020B0609020204030204" pitchFamily="49" charset="0"/>
              </a:rPr>
              <a:t>tr</a:t>
            </a:r>
            <a:r>
              <a:rPr lang="en-US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	&lt;td&gt;some info here&lt;/td&gt;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	&lt;td&gt;a second column&lt;/td&gt;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    &lt;/</a:t>
            </a:r>
            <a:r>
              <a:rPr lang="en-US" sz="1200" dirty="0" err="1">
                <a:latin typeface="Consolas" panose="020B0609020204030204" pitchFamily="49" charset="0"/>
              </a:rPr>
              <a:t>tr</a:t>
            </a:r>
            <a:r>
              <a:rPr lang="en-US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    &lt;</a:t>
            </a:r>
            <a:r>
              <a:rPr lang="en-US" sz="1200" dirty="0" err="1">
                <a:latin typeface="Consolas" panose="020B0609020204030204" pitchFamily="49" charset="0"/>
              </a:rPr>
              <a:t>tr</a:t>
            </a:r>
            <a:r>
              <a:rPr lang="en-US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	&lt;td&gt;More info&lt;/td&gt;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	&lt;td&gt;blah, blah, blah...&lt;/td&gt;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    &lt;/</a:t>
            </a:r>
            <a:r>
              <a:rPr lang="en-US" sz="1200" dirty="0" err="1">
                <a:latin typeface="Consolas" panose="020B0609020204030204" pitchFamily="49" charset="0"/>
              </a:rPr>
              <a:t>tr</a:t>
            </a:r>
            <a:r>
              <a:rPr lang="en-US" sz="1200" dirty="0"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5913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8703" y="1669773"/>
            <a:ext cx="8034594" cy="4847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57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517" y="217642"/>
            <a:ext cx="10515600" cy="976978"/>
          </a:xfrm>
        </p:spPr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3954" y="1048418"/>
            <a:ext cx="9044093" cy="53074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771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(SQL)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Data Definition Language (DDL)</a:t>
            </a:r>
          </a:p>
          <a:p>
            <a:r>
              <a:rPr lang="en-US" dirty="0"/>
              <a:t>Definition of database structure</a:t>
            </a:r>
          </a:p>
          <a:p>
            <a:r>
              <a:rPr lang="en-US" dirty="0"/>
              <a:t>Data access control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Data Manipulation Language (DML)</a:t>
            </a:r>
          </a:p>
          <a:p>
            <a:r>
              <a:rPr lang="en-US" dirty="0"/>
              <a:t>Query language to Create, Read, Update, and Delete (CRUD) data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SELECT 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INSERT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UPDATE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DELETE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2D46C-4876-4FCF-8423-448520CFE715}"/>
              </a:ext>
            </a:extLst>
          </p:cNvPr>
          <p:cNvSpPr txBox="1"/>
          <p:nvPr/>
        </p:nvSpPr>
        <p:spPr>
          <a:xfrm>
            <a:off x="6031525" y="5576039"/>
            <a:ext cx="582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FirstName,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Age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Customers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 Age &lt; 21</a:t>
            </a:r>
          </a:p>
        </p:txBody>
      </p:sp>
    </p:spTree>
    <p:extLst>
      <p:ext uri="{BB962C8B-B14F-4D97-AF65-F5344CB8AC3E}">
        <p14:creationId xmlns:p14="http://schemas.microsoft.com/office/powerpoint/2010/main" val="412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llectual+property_m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7" y="0"/>
            <a:ext cx="1032734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5293" y="6558352"/>
            <a:ext cx="7896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3366FF"/>
                </a:solidFill>
              </a:rPr>
              <a:t>http://cms.ipressroom.com.s3.amazonaws.com/173/files/20147/53e26cc26eafb5045a000080_Intellectual+property/</a:t>
            </a:r>
            <a:r>
              <a:rPr lang="en-US" sz="1000" dirty="0" err="1">
                <a:solidFill>
                  <a:srgbClr val="3366FF"/>
                </a:solidFill>
              </a:rPr>
              <a:t>Intellectual+property_mid.jpg</a:t>
            </a:r>
            <a:endParaRPr lang="en-US" sz="10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Protects a particular expression of an idea</a:t>
            </a:r>
          </a:p>
          <a:p>
            <a:endParaRPr lang="en-US" dirty="0"/>
          </a:p>
          <a:p>
            <a:r>
              <a:rPr lang="en-US" dirty="0"/>
              <a:t>Automatically available once idea is created and physically stored</a:t>
            </a:r>
          </a:p>
          <a:p>
            <a:endParaRPr lang="en-US" dirty="0"/>
          </a:p>
          <a:p>
            <a:r>
              <a:rPr lang="en-US" dirty="0"/>
              <a:t>Protects against others making copies of images, code,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64C34-E7FD-4BCC-8DE1-40DEC5A4F3DA}"/>
              </a:ext>
            </a:extLst>
          </p:cNvPr>
          <p:cNvSpPr txBox="1"/>
          <p:nvPr/>
        </p:nvSpPr>
        <p:spPr>
          <a:xfrm>
            <a:off x="10684998" y="241716"/>
            <a:ext cx="13376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54688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Protects useful and innovative:</a:t>
            </a:r>
          </a:p>
          <a:p>
            <a:pPr lvl="1"/>
            <a:r>
              <a:rPr lang="en-US" dirty="0"/>
              <a:t>Processes or methods</a:t>
            </a:r>
          </a:p>
          <a:p>
            <a:pPr lvl="1"/>
            <a:r>
              <a:rPr lang="en-US" dirty="0"/>
              <a:t>Machines</a:t>
            </a:r>
          </a:p>
          <a:p>
            <a:pPr lvl="1"/>
            <a:r>
              <a:rPr lang="en-US" dirty="0"/>
              <a:t>Manufactured items</a:t>
            </a:r>
          </a:p>
          <a:p>
            <a:pPr lvl="1"/>
            <a:endParaRPr lang="en-US" dirty="0"/>
          </a:p>
          <a:p>
            <a:r>
              <a:rPr lang="en-US" dirty="0"/>
              <a:t>Not automatic. Must be applied for with the US Patent and Trademark office</a:t>
            </a:r>
          </a:p>
          <a:p>
            <a:endParaRPr lang="en-US" dirty="0"/>
          </a:p>
          <a:p>
            <a:r>
              <a:rPr lang="en-US" dirty="0"/>
              <a:t>Lengthy process; often requires services of a patent attorney or agent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6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Protects a distinguishing word, phrase, color, symbol, sound, etc.</a:t>
            </a:r>
          </a:p>
          <a:p>
            <a:endParaRPr lang="en-US" dirty="0"/>
          </a:p>
          <a:p>
            <a:r>
              <a:rPr lang="en-US" dirty="0"/>
              <a:t>® Symbol may be used after registering with the US Patent and Trademark Office</a:t>
            </a:r>
          </a:p>
          <a:p>
            <a:endParaRPr lang="en-US" dirty="0"/>
          </a:p>
          <a:p>
            <a:r>
              <a:rPr lang="en-US" dirty="0"/>
              <a:t>Protects against others using similar identifying word, phrase, color, symbol,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D4ED7-BDE4-4EDF-869A-1F69E6278DEA}"/>
              </a:ext>
            </a:extLst>
          </p:cNvPr>
          <p:cNvSpPr txBox="1"/>
          <p:nvPr/>
        </p:nvSpPr>
        <p:spPr>
          <a:xfrm>
            <a:off x="9397218" y="365125"/>
            <a:ext cx="23633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™  ®</a:t>
            </a:r>
          </a:p>
        </p:txBody>
      </p:sp>
    </p:spTree>
    <p:extLst>
      <p:ext uri="{BB962C8B-B14F-4D97-AF65-F5344CB8AC3E}">
        <p14:creationId xmlns:p14="http://schemas.microsoft.com/office/powerpoint/2010/main" val="193231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 Secrets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490" y="1825625"/>
            <a:ext cx="6024662" cy="4351338"/>
          </a:xfrm>
        </p:spPr>
        <p:txBody>
          <a:bodyPr/>
          <a:lstStyle/>
          <a:p>
            <a:r>
              <a:rPr lang="en-US" dirty="0"/>
              <a:t>Protects commercially valuable information</a:t>
            </a:r>
          </a:p>
          <a:p>
            <a:endParaRPr lang="en-US" dirty="0"/>
          </a:p>
          <a:p>
            <a:r>
              <a:rPr lang="en-US" dirty="0"/>
              <a:t>Owner has taken strong measures to maintain secrecy</a:t>
            </a:r>
          </a:p>
          <a:p>
            <a:endParaRPr lang="en-US" dirty="0"/>
          </a:p>
          <a:p>
            <a:r>
              <a:rPr lang="en-US" dirty="0"/>
              <a:t>Does not protect against the use if developed independently or if information was acquired legitimately</a:t>
            </a:r>
          </a:p>
        </p:txBody>
      </p:sp>
      <p:pic>
        <p:nvPicPr>
          <p:cNvPr id="4" name="Picture 3" descr="trade-secrets-p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22" y="1150426"/>
            <a:ext cx="4837022" cy="4637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6122" y="5787825"/>
            <a:ext cx="48370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teganblackburn.com</a:t>
            </a:r>
            <a:r>
              <a:rPr lang="en-US" sz="1100" dirty="0"/>
              <a:t>/</a:t>
            </a:r>
            <a:r>
              <a:rPr lang="en-US" sz="1100" dirty="0" err="1"/>
              <a:t>wp</a:t>
            </a:r>
            <a:r>
              <a:rPr lang="en-US" sz="1100" dirty="0"/>
              <a:t>-content/uploads/2016/10/trade-secrets-</a:t>
            </a:r>
            <a:r>
              <a:rPr lang="en-US" sz="1100" dirty="0" err="1"/>
              <a:t>pic.png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689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16" y="0"/>
            <a:ext cx="4216226" cy="1738427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chemeClr val="accent6"/>
                </a:solidFill>
              </a:rPr>
              <a:t>Owning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38" y="1842910"/>
            <a:ext cx="4606988" cy="4910607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The original creator transfers full rights to you.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Can re-sell, share, repurpose, etc.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Rare for consumer software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6A9571-C521-4738-8AC7-F643727C18F8}"/>
              </a:ext>
            </a:extLst>
          </p:cNvPr>
          <p:cNvSpPr txBox="1">
            <a:spLocks/>
          </p:cNvSpPr>
          <p:nvPr/>
        </p:nvSpPr>
        <p:spPr>
          <a:xfrm>
            <a:off x="7251405" y="0"/>
            <a:ext cx="4940595" cy="1842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>
                <a:solidFill>
                  <a:schemeClr val="tx2"/>
                </a:solidFill>
              </a:rPr>
              <a:t>Licensing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6D6EE7F-9AAD-4036-BBA8-162766CC19C4}"/>
              </a:ext>
            </a:extLst>
          </p:cNvPr>
          <p:cNvSpPr txBox="1">
            <a:spLocks/>
          </p:cNvSpPr>
          <p:nvPr/>
        </p:nvSpPr>
        <p:spPr>
          <a:xfrm>
            <a:off x="7251404" y="1842910"/>
            <a:ext cx="4735339" cy="4952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The creator/owner allows you to do certain things within the terms and conditions of the license.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Usually cannot re-sell, share, repurpose, etc.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May be limited by: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Number of computers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Number of people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Time (months or years)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Usage</a:t>
            </a:r>
          </a:p>
        </p:txBody>
      </p:sp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93C562AC-EE59-41BE-9885-9CA7CFE32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43" y="0"/>
            <a:ext cx="304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37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</a:t>
            </a:r>
            <a:r>
              <a:rPr lang="en-US" b="1" dirty="0"/>
              <a:t>1</a:t>
            </a:r>
            <a:r>
              <a:rPr lang="en-US" dirty="0"/>
              <a:t>: Safety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663" y="2558764"/>
            <a:ext cx="6250295" cy="2321212"/>
          </a:xfrm>
        </p:spPr>
        <p:txBody>
          <a:bodyPr>
            <a:normAutofit/>
          </a:bodyPr>
          <a:lstStyle/>
          <a:p>
            <a:r>
              <a:rPr lang="en-US" sz="3600" dirty="0"/>
              <a:t>Repetitive Stress Injury (RSI)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Eyestrain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2810" y="6611779"/>
            <a:ext cx="8108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http://img1.joyreactor.com/</a:t>
            </a:r>
            <a:r>
              <a:rPr lang="en-US" sz="1000" dirty="0" err="1"/>
              <a:t>pics</a:t>
            </a:r>
            <a:r>
              <a:rPr lang="en-US" sz="1000" dirty="0"/>
              <a:t>/post/comics-dilbert-boss-dumb-574781.gif</a:t>
            </a:r>
          </a:p>
        </p:txBody>
      </p:sp>
      <p:pic>
        <p:nvPicPr>
          <p:cNvPr id="5" name="Picture 4" descr="comics-dilbert-boss-dumb-57478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29" y="3906679"/>
            <a:ext cx="8128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94152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Understanding the Differences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824148" y="3077820"/>
            <a:ext cx="5187297" cy="3721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6"/>
                </a:solidFill>
              </a:rPr>
              <a:t>OPEN SOURCE</a:t>
            </a:r>
          </a:p>
          <a:p>
            <a:r>
              <a:rPr lang="en-US" sz="2200" dirty="0"/>
              <a:t>Free</a:t>
            </a:r>
          </a:p>
          <a:p>
            <a:r>
              <a:rPr lang="en-US" sz="2200" dirty="0"/>
              <a:t>Source code:</a:t>
            </a:r>
          </a:p>
          <a:p>
            <a:pPr lvl="1"/>
            <a:r>
              <a:rPr lang="en-US" sz="1800" dirty="0"/>
              <a:t>Available to public</a:t>
            </a:r>
          </a:p>
          <a:p>
            <a:pPr lvl="1"/>
            <a:r>
              <a:rPr lang="en-US" sz="1800" dirty="0"/>
              <a:t>Modifiable</a:t>
            </a:r>
          </a:p>
          <a:p>
            <a:pPr lvl="1"/>
            <a:r>
              <a:rPr lang="en-US" sz="1800" dirty="0"/>
              <a:t>May be redistributed</a:t>
            </a:r>
          </a:p>
          <a:p>
            <a:r>
              <a:rPr lang="en-US" sz="2200" dirty="0"/>
              <a:t>Community of developers</a:t>
            </a:r>
          </a:p>
          <a:p>
            <a:r>
              <a:rPr lang="en-US" sz="2200" dirty="0"/>
              <a:t>Support can be community based or paid</a:t>
            </a:r>
          </a:p>
          <a:p>
            <a:r>
              <a:rPr lang="en-US" sz="2200" dirty="0"/>
              <a:t>See Github.com </a:t>
            </a:r>
            <a:r>
              <a:rPr lang="en-US" sz="1800" dirty="0"/>
              <a:t>(source of these slides)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00" y="2183007"/>
            <a:ext cx="1866845" cy="2032452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6D2BE8-CB74-4EF4-A4D8-564E05045FE7}"/>
              </a:ext>
            </a:extLst>
          </p:cNvPr>
          <p:cNvSpPr txBox="1">
            <a:spLocks/>
          </p:cNvSpPr>
          <p:nvPr/>
        </p:nvSpPr>
        <p:spPr>
          <a:xfrm>
            <a:off x="392376" y="3629610"/>
            <a:ext cx="4854346" cy="2164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SHAREWARE</a:t>
            </a:r>
          </a:p>
          <a:p>
            <a:r>
              <a:rPr lang="en-US" dirty="0"/>
              <a:t>Free for limited/trial period</a:t>
            </a:r>
          </a:p>
          <a:p>
            <a:r>
              <a:rPr lang="en-US" dirty="0"/>
              <a:t>Developer owns rights</a:t>
            </a:r>
          </a:p>
          <a:p>
            <a:r>
              <a:rPr lang="en-US" dirty="0"/>
              <a:t>Source code not available</a:t>
            </a:r>
          </a:p>
          <a:p>
            <a:r>
              <a:rPr lang="en-US" dirty="0"/>
              <a:t>No collaborative community</a:t>
            </a:r>
          </a:p>
          <a:p>
            <a:r>
              <a:rPr lang="en-US" dirty="0"/>
              <a:t>Payment often required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F34A653-53A5-4183-AB2B-7837707C0B57}"/>
              </a:ext>
            </a:extLst>
          </p:cNvPr>
          <p:cNvSpPr txBox="1">
            <a:spLocks/>
          </p:cNvSpPr>
          <p:nvPr/>
        </p:nvSpPr>
        <p:spPr>
          <a:xfrm>
            <a:off x="392376" y="1641794"/>
            <a:ext cx="4854346" cy="1586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COMMERCIAL</a:t>
            </a:r>
          </a:p>
          <a:p>
            <a:r>
              <a:rPr lang="en-US" dirty="0"/>
              <a:t>Pay up front</a:t>
            </a:r>
          </a:p>
          <a:p>
            <a:r>
              <a:rPr lang="en-US" dirty="0"/>
              <a:t>No source code</a:t>
            </a:r>
          </a:p>
          <a:p>
            <a:r>
              <a:rPr lang="en-US" dirty="0"/>
              <a:t>Limited rights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E6C5C16-16EA-4B59-A5EA-4BD751A0AD65}"/>
              </a:ext>
            </a:extLst>
          </p:cNvPr>
          <p:cNvSpPr txBox="1">
            <a:spLocks/>
          </p:cNvSpPr>
          <p:nvPr/>
        </p:nvSpPr>
        <p:spPr>
          <a:xfrm>
            <a:off x="6740473" y="1619715"/>
            <a:ext cx="4854346" cy="1082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FREEWARE</a:t>
            </a:r>
          </a:p>
          <a:p>
            <a:r>
              <a:rPr lang="en-US" dirty="0"/>
              <a:t>Free</a:t>
            </a:r>
          </a:p>
          <a:p>
            <a:r>
              <a:rPr lang="en-US" dirty="0"/>
              <a:t>Source code not available</a:t>
            </a:r>
          </a:p>
        </p:txBody>
      </p:sp>
    </p:spTree>
    <p:extLst>
      <p:ext uri="{BB962C8B-B14F-4D97-AF65-F5344CB8AC3E}">
        <p14:creationId xmlns:p14="http://schemas.microsoft.com/office/powerpoint/2010/main" val="191979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901" y="402005"/>
            <a:ext cx="9905998" cy="1066800"/>
          </a:xfrm>
        </p:spPr>
        <p:txBody>
          <a:bodyPr/>
          <a:lstStyle/>
          <a:p>
            <a:r>
              <a:rPr lang="en-US" b="1" dirty="0"/>
              <a:t>What does a programmer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901" y="1186358"/>
            <a:ext cx="4260320" cy="526626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Software Developer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Database Developer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Security Specialist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User Interface Designer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Quality Tester (QA)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0043" y="1587372"/>
            <a:ext cx="667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Writes programs for web, mobile, PCs, cars, robots, games, etc.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83909" y="2576609"/>
            <a:ext cx="62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Writes programs to get and manage information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3909" y="3559856"/>
            <a:ext cx="663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Uses programming and other methods to find security 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0042" y="4530929"/>
            <a:ext cx="667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Creates pictures, buttons, etc. so programs are easier to 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0042" y="5491777"/>
            <a:ext cx="667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Creates tests for programs, to make sure they have no errors</a:t>
            </a:r>
          </a:p>
        </p:txBody>
      </p:sp>
    </p:spTree>
    <p:extLst>
      <p:ext uri="{BB962C8B-B14F-4D97-AF65-F5344CB8AC3E}">
        <p14:creationId xmlns:p14="http://schemas.microsoft.com/office/powerpoint/2010/main" val="25086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544" y="545592"/>
            <a:ext cx="10462195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Would you like to be a Programmer?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544" y="1849459"/>
            <a:ext cx="10498362" cy="3743662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Do you enjoy using computers for a long time?</a:t>
            </a:r>
          </a:p>
          <a:p>
            <a:r>
              <a:rPr lang="en-US" dirty="0"/>
              <a:t>Are you very careful about getting little details right?</a:t>
            </a:r>
          </a:p>
          <a:p>
            <a:r>
              <a:rPr lang="en-US" dirty="0"/>
              <a:t>Can you stay focused on a big task until it’s done?</a:t>
            </a:r>
          </a:p>
          <a:p>
            <a:r>
              <a:rPr lang="en-US" dirty="0"/>
              <a:t>Are you good at solving math/logic problems?</a:t>
            </a:r>
          </a:p>
          <a:p>
            <a:r>
              <a:rPr lang="en-US" dirty="0"/>
              <a:t>Do you like learning the details of how things work?</a:t>
            </a:r>
          </a:p>
          <a:p>
            <a:r>
              <a:rPr lang="en-US" dirty="0"/>
              <a:t>Are you patient when working on hard problems and slow to give up?</a:t>
            </a:r>
          </a:p>
          <a:p>
            <a:r>
              <a:rPr lang="en-US" dirty="0"/>
              <a:t>Do you like solving puzzles and figuring things out without instructions?</a:t>
            </a:r>
          </a:p>
        </p:txBody>
      </p:sp>
    </p:spTree>
    <p:extLst>
      <p:ext uri="{BB962C8B-B14F-4D97-AF65-F5344CB8AC3E}">
        <p14:creationId xmlns:p14="http://schemas.microsoft.com/office/powerpoint/2010/main" val="1154007791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264" y="509016"/>
            <a:ext cx="10552176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do you get to be a Programmer?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253" y="1727200"/>
            <a:ext cx="9905998" cy="4709459"/>
          </a:xfrm>
        </p:spPr>
        <p:txBody>
          <a:bodyPr/>
          <a:lstStyle/>
          <a:p>
            <a:r>
              <a:rPr lang="en-US" dirty="0"/>
              <a:t>College degree in Computer Science preferred </a:t>
            </a:r>
            <a:r>
              <a:rPr lang="en-US" sz="2000" dirty="0"/>
              <a:t>(but not critical)</a:t>
            </a:r>
          </a:p>
          <a:p>
            <a:r>
              <a:rPr lang="en-US" dirty="0"/>
              <a:t>Study Math (especially algebra)</a:t>
            </a:r>
          </a:p>
          <a:p>
            <a:r>
              <a:rPr lang="en-US" dirty="0"/>
              <a:t>Play creative games that require complex thinking, strategy or programming</a:t>
            </a:r>
          </a:p>
          <a:p>
            <a:pPr lvl="1"/>
            <a:r>
              <a:rPr lang="en-US" sz="2000" dirty="0"/>
              <a:t>Example: making things in Minecraft using </a:t>
            </a:r>
            <a:r>
              <a:rPr lang="en-US" sz="2000" i="1" dirty="0">
                <a:hlinkClick r:id="rId3"/>
              </a:rPr>
              <a:t>Redstone</a:t>
            </a:r>
            <a:endParaRPr lang="en-US" sz="2000" i="1" dirty="0"/>
          </a:p>
          <a:p>
            <a:r>
              <a:rPr lang="en-US" dirty="0"/>
              <a:t>Practice solving brain teasers and logic puzzles</a:t>
            </a:r>
          </a:p>
          <a:p>
            <a:r>
              <a:rPr lang="en-US" sz="3600" b="1" dirty="0"/>
              <a:t>Start writing your own programs!</a:t>
            </a:r>
          </a:p>
          <a:p>
            <a:pPr lvl="1"/>
            <a:r>
              <a:rPr lang="en-US" dirty="0"/>
              <a:t>Search for help and project ideas on the Internet</a:t>
            </a:r>
          </a:p>
        </p:txBody>
      </p:sp>
    </p:spTree>
    <p:extLst>
      <p:ext uri="{BB962C8B-B14F-4D97-AF65-F5344CB8AC3E}">
        <p14:creationId xmlns:p14="http://schemas.microsoft.com/office/powerpoint/2010/main" val="3294254539"/>
      </p:ext>
    </p:extLst>
  </p:cSld>
  <p:clrMapOvr>
    <a:masterClrMapping/>
  </p:clrMapOvr>
  <p:transition>
    <p:cover dir="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2" fill="hold" grpId="0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6" dur="5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821" y="68367"/>
            <a:ext cx="9315912" cy="1063197"/>
          </a:xfrm>
        </p:spPr>
        <p:txBody>
          <a:bodyPr/>
          <a:lstStyle/>
          <a:p>
            <a:r>
              <a:rPr lang="en-US" b="1" dirty="0"/>
              <a:t>Programming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401" y="999858"/>
            <a:ext cx="9559719" cy="5785503"/>
          </a:xfrm>
        </p:spPr>
        <p:txBody>
          <a:bodyPr>
            <a:normAutofit/>
          </a:bodyPr>
          <a:lstStyle/>
          <a:p>
            <a:r>
              <a:rPr lang="en-US" dirty="0"/>
              <a:t>Code Academy: </a:t>
            </a:r>
            <a:r>
              <a:rPr lang="en-US" dirty="0">
                <a:hlinkClick r:id="rId2"/>
              </a:rPr>
              <a:t>codecademy.com</a:t>
            </a:r>
            <a:endParaRPr lang="en-US" dirty="0"/>
          </a:p>
          <a:p>
            <a:r>
              <a:rPr lang="en-US" dirty="0"/>
              <a:t>Learn Python: </a:t>
            </a:r>
            <a:r>
              <a:rPr lang="en-US" dirty="0">
                <a:hlinkClick r:id="rId3"/>
              </a:rPr>
              <a:t>learnpython.org</a:t>
            </a:r>
            <a:endParaRPr lang="en-US" dirty="0"/>
          </a:p>
          <a:p>
            <a:r>
              <a:rPr lang="en-US" dirty="0"/>
              <a:t>Learn C#.NET: </a:t>
            </a:r>
            <a:r>
              <a:rPr lang="en-US" dirty="0">
                <a:hlinkClick r:id="rId4"/>
              </a:rPr>
              <a:t>microsoft.com/net/learn</a:t>
            </a:r>
            <a:endParaRPr lang="en-US" dirty="0"/>
          </a:p>
          <a:p>
            <a:r>
              <a:rPr lang="en-US" dirty="0"/>
              <a:t>Killer PHP: </a:t>
            </a:r>
            <a:r>
              <a:rPr lang="en-US" dirty="0">
                <a:hlinkClick r:id="rId5"/>
              </a:rPr>
              <a:t>killerphp.com</a:t>
            </a:r>
            <a:endParaRPr lang="en-US" dirty="0"/>
          </a:p>
          <a:p>
            <a:r>
              <a:rPr lang="en-US" dirty="0"/>
              <a:t>Free Code Camp: </a:t>
            </a:r>
            <a:r>
              <a:rPr lang="en-US" dirty="0">
                <a:hlinkClick r:id="rId6"/>
              </a:rPr>
              <a:t>freecodecamp.org</a:t>
            </a:r>
            <a:r>
              <a:rPr lang="en-US" dirty="0"/>
              <a:t> </a:t>
            </a:r>
          </a:p>
          <a:p>
            <a:r>
              <a:rPr lang="en-US" dirty="0"/>
              <a:t>W3 Schools: </a:t>
            </a:r>
            <a:r>
              <a:rPr lang="en-US" dirty="0">
                <a:hlinkClick r:id="rId7"/>
              </a:rPr>
              <a:t>w3schools.com</a:t>
            </a:r>
            <a:endParaRPr lang="en-US" dirty="0"/>
          </a:p>
          <a:p>
            <a:r>
              <a:rPr lang="en-US" dirty="0"/>
              <a:t>Tutorials Point: </a:t>
            </a:r>
            <a:r>
              <a:rPr lang="en-US" dirty="0">
                <a:hlinkClick r:id="rId8"/>
              </a:rPr>
              <a:t>tutorialspoint.com</a:t>
            </a:r>
            <a:endParaRPr lang="en-US" dirty="0"/>
          </a:p>
          <a:p>
            <a:r>
              <a:rPr lang="en-US" dirty="0"/>
              <a:t>Code.org: </a:t>
            </a:r>
            <a:r>
              <a:rPr lang="en-US" dirty="0">
                <a:hlinkClick r:id="rId9"/>
              </a:rPr>
              <a:t>code.org</a:t>
            </a:r>
            <a:endParaRPr lang="en-US" dirty="0"/>
          </a:p>
          <a:p>
            <a:r>
              <a:rPr lang="en-US" dirty="0"/>
              <a:t>Scratch: </a:t>
            </a:r>
            <a:r>
              <a:rPr lang="en-US" dirty="0">
                <a:hlinkClick r:id="rId10"/>
              </a:rPr>
              <a:t>scratch.mit.edu</a:t>
            </a:r>
            <a:endParaRPr lang="en-US" dirty="0"/>
          </a:p>
          <a:p>
            <a:r>
              <a:rPr lang="en-US" dirty="0"/>
              <a:t>JavaScript Fiddle: </a:t>
            </a:r>
            <a:r>
              <a:rPr lang="en-US" dirty="0">
                <a:hlinkClick r:id="rId11"/>
              </a:rPr>
              <a:t>jsfiddle.net</a:t>
            </a:r>
            <a:r>
              <a:rPr lang="en-US" dirty="0"/>
              <a:t> </a:t>
            </a:r>
          </a:p>
          <a:p>
            <a:r>
              <a:rPr lang="en-US" dirty="0" err="1"/>
              <a:t>JDoodle</a:t>
            </a:r>
            <a:r>
              <a:rPr lang="en-US" dirty="0"/>
              <a:t> (write and run multiple languages): </a:t>
            </a:r>
            <a:r>
              <a:rPr lang="en-US" dirty="0">
                <a:hlinkClick r:id="rId12"/>
              </a:rPr>
              <a:t>JDoodle.com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9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2310" y="2175814"/>
            <a:ext cx="82479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b="1" dirty="0">
                <a:solidFill>
                  <a:schemeClr val="accent6"/>
                </a:solidFill>
              </a:rPr>
              <a:t>Your Name Here</a:t>
            </a:r>
          </a:p>
          <a:p>
            <a:pPr marL="0" indent="0">
              <a:buNone/>
            </a:pPr>
            <a:r>
              <a:rPr lang="en-US" sz="8000" dirty="0">
                <a:hlinkClick r:id="rId2"/>
              </a:rPr>
              <a:t>you@mail.com</a:t>
            </a:r>
            <a:endParaRPr lang="en-US" sz="8000" dirty="0"/>
          </a:p>
          <a:p>
            <a:pPr marL="0" indent="0">
              <a:buNone/>
            </a:pPr>
            <a:r>
              <a:rPr lang="en-US" sz="8000" dirty="0"/>
              <a:t>(###) ###-####</a:t>
            </a:r>
          </a:p>
        </p:txBody>
      </p:sp>
    </p:spTree>
    <p:extLst>
      <p:ext uri="{BB962C8B-B14F-4D97-AF65-F5344CB8AC3E}">
        <p14:creationId xmlns:p14="http://schemas.microsoft.com/office/powerpoint/2010/main" val="18331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717" y="0"/>
            <a:ext cx="8721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7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16457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620778"/>
            <a:ext cx="52164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http://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</a:rPr>
              <a:t>www.visionoptique.com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</a:rPr>
              <a:t>wp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-content/uploads/sites/530/2015/12/vision-council-digital-eye-strain1.jpg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526" y="66042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https://s-media-cache-ak0.pinimg.com/originals/c4/0d/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</a:rPr>
              <a:t>ef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/c40def66ef2156bacf90c7ad53ee069a.jpg</a:t>
            </a:r>
          </a:p>
        </p:txBody>
      </p:sp>
    </p:spTree>
    <p:extLst>
      <p:ext uri="{BB962C8B-B14F-4D97-AF65-F5344CB8AC3E}">
        <p14:creationId xmlns:p14="http://schemas.microsoft.com/office/powerpoint/2010/main" val="4587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trans="50000" intensity="4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Break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320" y="1825625"/>
            <a:ext cx="37175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Eye breaks</a:t>
            </a:r>
          </a:p>
          <a:p>
            <a:endParaRPr lang="en-US" dirty="0"/>
          </a:p>
          <a:p>
            <a:r>
              <a:rPr lang="en-US" dirty="0"/>
              <a:t>Typing breaks</a:t>
            </a:r>
          </a:p>
          <a:p>
            <a:endParaRPr lang="en-US" dirty="0"/>
          </a:p>
          <a:p>
            <a:r>
              <a:rPr lang="en-US" dirty="0"/>
              <a:t>Rest breaks</a:t>
            </a:r>
          </a:p>
          <a:p>
            <a:endParaRPr lang="en-US" dirty="0"/>
          </a:p>
          <a:p>
            <a:r>
              <a:rPr lang="en-US" dirty="0"/>
              <a:t>Exercise breaks</a:t>
            </a:r>
          </a:p>
          <a:p>
            <a:endParaRPr lang="en-US" dirty="0"/>
          </a:p>
          <a:p>
            <a:r>
              <a:rPr lang="en-US" dirty="0"/>
              <a:t>Hydrate</a:t>
            </a:r>
          </a:p>
        </p:txBody>
      </p:sp>
      <p:pic>
        <p:nvPicPr>
          <p:cNvPr id="5" name="Picture 4" descr="50-ways-to-take-a-brea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97" y="365125"/>
            <a:ext cx="4999879" cy="6154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6938" y="6486162"/>
            <a:ext cx="51140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www.mirci.org</a:t>
            </a:r>
            <a:r>
              <a:rPr lang="en-US" sz="1000" dirty="0"/>
              <a:t>/</a:t>
            </a:r>
            <a:r>
              <a:rPr lang="en-US" sz="1000" dirty="0" err="1"/>
              <a:t>wp</a:t>
            </a:r>
            <a:r>
              <a:rPr lang="en-US" sz="1000" dirty="0"/>
              <a:t>-content/uploads/50-ways-to-take-a-break.jpg</a:t>
            </a:r>
          </a:p>
        </p:txBody>
      </p:sp>
    </p:spTree>
    <p:extLst>
      <p:ext uri="{BB962C8B-B14F-4D97-AF65-F5344CB8AC3E}">
        <p14:creationId xmlns:p14="http://schemas.microsoft.com/office/powerpoint/2010/main" val="151666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Programming Languages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0" y="1650859"/>
            <a:ext cx="3938229" cy="100747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accent6"/>
                </a:solidFill>
              </a:rPr>
              <a:t>Jacquard Loom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chemeClr val="accent6"/>
                </a:solidFill>
              </a:rPr>
              <a:t> 1804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571" y="2618509"/>
            <a:ext cx="2761725" cy="369339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484" y="3172507"/>
            <a:ext cx="6435436" cy="3104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81579" y="1831433"/>
            <a:ext cx="44835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</a:rPr>
              <a:t>Hollerith Punch Cards</a:t>
            </a:r>
          </a:p>
          <a:p>
            <a:pPr algn="ctr"/>
            <a:r>
              <a:rPr lang="en-US" sz="3600" b="1" dirty="0">
                <a:solidFill>
                  <a:schemeClr val="accent6"/>
                </a:solidFill>
              </a:rPr>
              <a:t>1890 U.S. Census</a:t>
            </a:r>
          </a:p>
        </p:txBody>
      </p:sp>
    </p:spTree>
    <p:extLst>
      <p:ext uri="{BB962C8B-B14F-4D97-AF65-F5344CB8AC3E}">
        <p14:creationId xmlns:p14="http://schemas.microsoft.com/office/powerpoint/2010/main" val="1927698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23087</TotalTime>
  <Words>2377</Words>
  <Application>Microsoft Office PowerPoint</Application>
  <PresentationFormat>Widescreen</PresentationFormat>
  <Paragraphs>496</Paragraphs>
  <Slides>45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Consolas</vt:lpstr>
      <vt:lpstr>Corbel</vt:lpstr>
      <vt:lpstr>Depth</vt:lpstr>
      <vt:lpstr>Programming</vt:lpstr>
      <vt:lpstr>What is a Program?</vt:lpstr>
      <vt:lpstr>What is Programming?</vt:lpstr>
      <vt:lpstr>Requirement 1: Safety</vt:lpstr>
      <vt:lpstr>PowerPoint Presentation</vt:lpstr>
      <vt:lpstr>PowerPoint Presentation</vt:lpstr>
      <vt:lpstr>Take a Break</vt:lpstr>
      <vt:lpstr>PowerPoint Presentation</vt:lpstr>
      <vt:lpstr>History of Programming Languages</vt:lpstr>
      <vt:lpstr>PowerPoint Presentation</vt:lpstr>
      <vt:lpstr>Ada Lovelace</vt:lpstr>
      <vt:lpstr>Early Computers</vt:lpstr>
      <vt:lpstr>Hidden Message…</vt:lpstr>
      <vt:lpstr>John von Neumann</vt:lpstr>
      <vt:lpstr>Assembly Language</vt:lpstr>
      <vt:lpstr>Rear Admiral Grace Hopper</vt:lpstr>
      <vt:lpstr>High-Level Language</vt:lpstr>
      <vt:lpstr>Early Important Languages</vt:lpstr>
      <vt:lpstr>Object-Oriented Programming</vt:lpstr>
      <vt:lpstr>Other Programming Languages</vt:lpstr>
      <vt:lpstr>PowerPoint Presentation</vt:lpstr>
      <vt:lpstr>PowerPoint Presentation</vt:lpstr>
      <vt:lpstr>Where is Programming Used?</vt:lpstr>
      <vt:lpstr>Programmed Devices</vt:lpstr>
      <vt:lpstr>PowerPoint Presentation</vt:lpstr>
      <vt:lpstr>Business Applications</vt:lpstr>
      <vt:lpstr>Factory Automation</vt:lpstr>
      <vt:lpstr>Programming PLCs</vt:lpstr>
      <vt:lpstr>PowerPoint Presentation</vt:lpstr>
      <vt:lpstr>The World Wide Web</vt:lpstr>
      <vt:lpstr>Web Applications</vt:lpstr>
      <vt:lpstr>Databases</vt:lpstr>
      <vt:lpstr>Structured Query Language (SQL)</vt:lpstr>
      <vt:lpstr>PowerPoint Presentation</vt:lpstr>
      <vt:lpstr>Copyrights</vt:lpstr>
      <vt:lpstr>Patents</vt:lpstr>
      <vt:lpstr>Trademarks</vt:lpstr>
      <vt:lpstr>Trade Secrets</vt:lpstr>
      <vt:lpstr>Owning</vt:lpstr>
      <vt:lpstr>Understanding the Differences</vt:lpstr>
      <vt:lpstr>What does a programmer do?</vt:lpstr>
      <vt:lpstr>Would you like to be a Programmer?</vt:lpstr>
      <vt:lpstr>How do you get to be a Programmer?</vt:lpstr>
      <vt:lpstr>Programming Resources</vt:lpstr>
      <vt:lpstr>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Silva</dc:creator>
  <cp:lastModifiedBy>Ryan Russon</cp:lastModifiedBy>
  <cp:revision>270</cp:revision>
  <dcterms:created xsi:type="dcterms:W3CDTF">2015-12-19T15:35:49Z</dcterms:created>
  <dcterms:modified xsi:type="dcterms:W3CDTF">2021-12-05T14:43:48Z</dcterms:modified>
</cp:coreProperties>
</file>